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Guideline checklist: landscape; title 30 pt capitals in Abadi; authors 24 pt bold with the presenter underlined; affiliation 20 pt bold; body text 20 pt normal; readable from 1 to 1.5 metres; expand abbreviations; English only; no commercial or advertising messages; be present during the poster session to answer the judges' questions.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1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1933363" y="177800"/>
            <a:ext cx="8325274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0000"/>
              </a:lnSpc>
              <a:buNone/>
              <a:defRPr lang="en-US" sz="3000" dirty="0">
                <a:solidFill>
                  <a:srgbClr val="141413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110000"/>
              </a:lnSpc>
              <a:buNone/>
            </a:pPr>
            <a:endParaRPr lang="en-US" sz="30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1933363" y="901700"/>
            <a:ext cx="9445837" cy="5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41413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1933363" y="177800"/>
            <a:ext cx="8325274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0000"/>
              </a:lnSpc>
              <a:buNone/>
              <a:defRPr lang="en-US" sz="3000" dirty="0">
                <a:solidFill>
                  <a:srgbClr val="141413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110000"/>
              </a:lnSpc>
              <a:buNone/>
            </a:pPr>
            <a:endParaRPr lang="en-US" sz="30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1933363" y="901700"/>
            <a:ext cx="9445837" cy="5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41413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1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1" cy="154686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3" name="Text 1"/>
          <p:cNvSpPr/>
          <p:nvPr>
            <p:ph type="title"/>
          </p:nvPr>
        </p:nvSpPr>
        <p:spPr>
          <a:xfrm>
            <a:off x="1100836" y="177800"/>
            <a:ext cx="9990329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3300"/>
              </a:lnSpc>
              <a:buNone/>
            </a:pPr>
            <a:r>
              <a:rPr lang="en-US" sz="3000" b="1" i="0" dirty="0">
                <a:solidFill>
                  <a:srgbClr val="FAF8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[TITLE OF THE INVESTIGATION IN CAPITALS]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957705" y="647700"/>
            <a:ext cx="8276591" cy="39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2880"/>
              </a:lnSpc>
              <a:buNone/>
            </a:pPr>
            <a:r>
              <a:rPr lang="en-US" sz="2400" b="1" u="sng" dirty="0">
                <a:solidFill>
                  <a:srgbClr val="FAF8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[Presenting Author 1]</a:t>
            </a:r>
            <a:r>
              <a:rPr lang="en-US" sz="2400" b="1" dirty="0">
                <a:solidFill>
                  <a:srgbClr val="FAF8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[Author 2] and [Author 3]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487743" y="1064260"/>
            <a:ext cx="5216462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C9D3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[Dept. name, Organization, address]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209550" y="1705610"/>
            <a:ext cx="3544941" cy="2401570"/>
          </a:xfrm>
          <a:prstGeom prst="roundRect">
            <a:avLst>
              <a:gd name="adj" fmla="val 2909"/>
            </a:avLst>
          </a:prstGeom>
          <a:solidFill>
            <a:srgbClr val="FFFDF9"/>
          </a:solidFill>
          <a:ln w="12700">
            <a:solidFill>
              <a:srgbClr val="B9B2A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0360" y="1836420"/>
            <a:ext cx="338182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0B6E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 with objectives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340360" y="2496820"/>
            <a:ext cx="338182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[Background and the gap in 2 short lines]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340360" y="3182620"/>
            <a:ext cx="338182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Objective: [To ...]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209550" y="4246880"/>
            <a:ext cx="3544941" cy="2401570"/>
          </a:xfrm>
          <a:prstGeom prst="roundRect">
            <a:avLst>
              <a:gd name="adj" fmla="val 2909"/>
            </a:avLst>
          </a:prstGeom>
          <a:solidFill>
            <a:srgbClr val="FFFDF9"/>
          </a:solidFill>
          <a:ln w="12700">
            <a:solidFill>
              <a:srgbClr val="B9B2A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40360" y="4377690"/>
            <a:ext cx="338182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0B6E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Materials &amp; Methods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340360" y="4733290"/>
            <a:ext cx="338182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[Material / site; design; parameters; statistical test]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3919591" y="1705610"/>
            <a:ext cx="4352872" cy="4942840"/>
          </a:xfrm>
          <a:prstGeom prst="roundRect">
            <a:avLst>
              <a:gd name="adj" fmla="val 1605"/>
            </a:avLst>
          </a:prstGeom>
          <a:solidFill>
            <a:srgbClr val="FFFDF9"/>
          </a:solidFill>
          <a:ln w="12700">
            <a:solidFill>
              <a:srgbClr val="B9B2A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050400" y="1836420"/>
            <a:ext cx="421399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0B6E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0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060560" y="2227580"/>
          <a:ext cx="3901440" cy="1630680"/>
        </p:xfrm>
        <a:graphic>
          <a:graphicData uri="http://schemas.openxmlformats.org/drawingml/2006/table">
            <a:tbl>
              <a:tblPr/>
              <a:tblGrid>
                <a:gridCol w="1560576"/>
                <a:gridCol w="1170432"/>
                <a:gridCol w="1170432"/>
              </a:tblGrid>
              <a:tr h="543560">
                <a:tc>
                  <a:txBody>
                    <a:bodyPr/>
                    <a:lstStyle/>
                    <a:p>
                      <a:pPr indent="0" marL="0">
                        <a:lnSpc>
                          <a:spcPts val="2800"/>
                        </a:lnSpc>
                        <a:buNone/>
                      </a:pPr>
                      <a:r>
                        <a:rPr lang="en-US" sz="2000" b="1" dirty="0">
                          <a:solidFill>
                            <a:srgbClr val="FAF8F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Group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800"/>
                        </a:lnSpc>
                        <a:buNone/>
                      </a:pPr>
                      <a:r>
                        <a:rPr lang="en-US" sz="2000" b="1" dirty="0">
                          <a:solidFill>
                            <a:srgbClr val="FAF8F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[P1]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800"/>
                        </a:lnSpc>
                        <a:buNone/>
                      </a:pPr>
                      <a:r>
                        <a:rPr lang="en-US" sz="2000" b="1" dirty="0">
                          <a:solidFill>
                            <a:srgbClr val="FAF8F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[P2]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</a:tr>
              <a:tr h="543560">
                <a:tc>
                  <a:txBody>
                    <a:bodyPr/>
                    <a:lstStyle/>
                    <a:p>
                      <a:pPr indent="0" marL="0">
                        <a:lnSpc>
                          <a:spcPts val="2800"/>
                        </a:lnSpc>
                        <a:buNone/>
                      </a:pPr>
                      <a:r>
                        <a:rPr lang="en-US" sz="2000" dirty="0">
                          <a:solidFill>
                            <a:srgbClr val="14213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[T1]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800"/>
                        </a:lnSpc>
                        <a:buNone/>
                      </a:pPr>
                      <a:r>
                        <a:rPr lang="en-US" sz="2000" dirty="0">
                          <a:solidFill>
                            <a:srgbClr val="14213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[__]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800"/>
                        </a:lnSpc>
                        <a:buNone/>
                      </a:pPr>
                      <a:r>
                        <a:rPr lang="en-US" sz="2000" dirty="0">
                          <a:solidFill>
                            <a:srgbClr val="14213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[__]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9"/>
                    </a:solidFill>
                  </a:tcPr>
                </a:tc>
              </a:tr>
              <a:tr h="543560">
                <a:tc>
                  <a:txBody>
                    <a:bodyPr/>
                    <a:lstStyle/>
                    <a:p>
                      <a:pPr indent="0" marL="0">
                        <a:lnSpc>
                          <a:spcPts val="2800"/>
                        </a:lnSpc>
                        <a:buNone/>
                      </a:pPr>
                      <a:r>
                        <a:rPr lang="en-US" sz="2000" dirty="0">
                          <a:solidFill>
                            <a:srgbClr val="14213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[T2]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E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E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E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800"/>
                        </a:lnSpc>
                        <a:buNone/>
                      </a:pPr>
                      <a:r>
                        <a:rPr lang="en-US" sz="2000" dirty="0">
                          <a:solidFill>
                            <a:srgbClr val="14213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[__]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0BE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E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E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E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ts val="2800"/>
                        </a:lnSpc>
                        <a:buNone/>
                      </a:pPr>
                      <a:r>
                        <a:rPr lang="en-US" sz="2000" dirty="0">
                          <a:solidFill>
                            <a:srgbClr val="14213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[__]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0BE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E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A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E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EE6"/>
                    </a:solidFill>
                  </a:tcPr>
                </a:tc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4056750" y="3940810"/>
            <a:ext cx="1994800" cy="1828800"/>
          </a:xfrm>
          <a:prstGeom prst="roundRect">
            <a:avLst>
              <a:gd name="adj" fmla="val 3819"/>
            </a:avLst>
          </a:prstGeom>
          <a:solidFill>
            <a:srgbClr val="F1EEE6"/>
          </a:solidFill>
          <a:ln w="12700">
            <a:solidFill>
              <a:srgbClr val="6A7179"/>
            </a:solidFill>
            <a:prstDash val="dash"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3D47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[Graph]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6140450" y="3940810"/>
            <a:ext cx="1994853" cy="1828800"/>
          </a:xfrm>
          <a:prstGeom prst="roundRect">
            <a:avLst>
              <a:gd name="adj" fmla="val 3819"/>
            </a:avLst>
          </a:prstGeom>
          <a:solidFill>
            <a:srgbClr val="F1EEE6"/>
          </a:solidFill>
          <a:ln w="12700">
            <a:solidFill>
              <a:srgbClr val="6A7179"/>
            </a:solidFill>
            <a:prstDash val="dash"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3D47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[Image]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4050400" y="5852160"/>
            <a:ext cx="421399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[Key result in one line]</a:t>
            </a:r>
            <a:endParaRPr lang="en-US" sz="2000" dirty="0"/>
          </a:p>
        </p:txBody>
      </p:sp>
      <p:sp>
        <p:nvSpPr>
          <p:cNvPr id="19" name="Shape 16"/>
          <p:cNvSpPr/>
          <p:nvPr/>
        </p:nvSpPr>
        <p:spPr>
          <a:xfrm>
            <a:off x="8437563" y="1705610"/>
            <a:ext cx="3544888" cy="2401570"/>
          </a:xfrm>
          <a:prstGeom prst="roundRect">
            <a:avLst>
              <a:gd name="adj" fmla="val 2909"/>
            </a:avLst>
          </a:prstGeom>
          <a:solidFill>
            <a:srgbClr val="FFFDF9"/>
          </a:solidFill>
          <a:ln w="12700">
            <a:solidFill>
              <a:srgbClr val="B9B2A3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568373" y="1836420"/>
            <a:ext cx="3381766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0B6E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000" dirty="0"/>
          </a:p>
        </p:txBody>
      </p:sp>
      <p:sp>
        <p:nvSpPr>
          <p:cNvPr id="21" name="Text 18"/>
          <p:cNvSpPr/>
          <p:nvPr/>
        </p:nvSpPr>
        <p:spPr>
          <a:xfrm>
            <a:off x="8568373" y="2192020"/>
            <a:ext cx="3381766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[Main finding that answers the objective]</a:t>
            </a:r>
            <a:endParaRPr lang="en-US" sz="2000" dirty="0"/>
          </a:p>
        </p:txBody>
      </p:sp>
      <p:sp>
        <p:nvSpPr>
          <p:cNvPr id="22" name="Text 19"/>
          <p:cNvSpPr/>
          <p:nvPr/>
        </p:nvSpPr>
        <p:spPr>
          <a:xfrm>
            <a:off x="8568373" y="2877820"/>
            <a:ext cx="338176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[Recommendation / scope]</a:t>
            </a:r>
            <a:endParaRPr lang="en-US" sz="2000" dirty="0"/>
          </a:p>
        </p:txBody>
      </p:sp>
      <p:sp>
        <p:nvSpPr>
          <p:cNvPr id="23" name="Shape 20"/>
          <p:cNvSpPr/>
          <p:nvPr/>
        </p:nvSpPr>
        <p:spPr>
          <a:xfrm>
            <a:off x="8437563" y="4246880"/>
            <a:ext cx="3544888" cy="2401570"/>
          </a:xfrm>
          <a:prstGeom prst="roundRect">
            <a:avLst>
              <a:gd name="adj" fmla="val 2909"/>
            </a:avLst>
          </a:prstGeom>
          <a:solidFill>
            <a:srgbClr val="FFFDF9"/>
          </a:solidFill>
          <a:ln w="12700">
            <a:solidFill>
              <a:srgbClr val="B9B2A3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8568373" y="4377690"/>
            <a:ext cx="3381766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0B6E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Acknowledgement &amp; Reference</a:t>
            </a:r>
            <a:endParaRPr lang="en-US" sz="2000" dirty="0"/>
          </a:p>
        </p:txBody>
      </p:sp>
      <p:sp>
        <p:nvSpPr>
          <p:cNvPr id="25" name="Text 22"/>
          <p:cNvSpPr/>
          <p:nvPr/>
        </p:nvSpPr>
        <p:spPr>
          <a:xfrm>
            <a:off x="8568373" y="5038090"/>
            <a:ext cx="338176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[Funding agency; institution]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8568373" y="5406390"/>
            <a:ext cx="338176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[Author (Year). Journal.]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-Poster Model Format">
  <a:themeElements>
    <a:clrScheme name="E-Poster Model Format">
      <a:dk1>
        <a:srgbClr val="141413"/>
      </a:dk1>
      <a:lt1>
        <a:srgbClr val="F1EEE6"/>
      </a:lt1>
      <a:dk2>
        <a:srgbClr val="4B4B48"/>
      </a:dk2>
      <a:lt2>
        <a:srgbClr val="DBD8D1"/>
      </a:lt2>
      <a:accent1>
        <a:srgbClr val="14213D"/>
      </a:accent1>
      <a:accent2>
        <a:srgbClr val="0B6E6E"/>
      </a:accent2>
      <a:accent3>
        <a:srgbClr val="3D4759"/>
      </a:accent3>
      <a:accent4>
        <a:srgbClr val="C9D3E3"/>
      </a:accent4>
      <a:accent5>
        <a:srgbClr val="9AA0A6"/>
      </a:accent5>
      <a:accent6>
        <a:srgbClr val="6C6B67"/>
      </a:accent6>
      <a:hlink>
        <a:srgbClr val="0563C1"/>
      </a:hlink>
      <a:folHlink>
        <a:srgbClr val="954F72"/>
      </a:folHlink>
    </a:clrScheme>
    <a:fontScheme name="E-Poster Model Format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E-Poster Model Format</dc:title>
  <dc:subject/>
  <dc:creator/>
  <cp:lastModifiedBy/>
  <cp:revision>1</cp:revision>
  <dcterms:created xsi:type="dcterms:W3CDTF">2026-10-06T15:48:09Z</dcterms:created>
  <dcterms:modified xsi:type="dcterms:W3CDTF">2026-10-06T15:48:09Z</dcterms:modified>
</cp:coreProperties>
</file>