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61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4782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20 seconds. Greet the chairperson and audience, state the title, your name and affiliation. Do not read out every co-author's affiliation. Total talk: 5 minutes presentation + 2 minutes discussion.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40 seconds. Three sentences of background at most, then state the objective exactly as written. One or two objectives only; the audience should know by the end of this slide what question you are answering.</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40 seconds. Give only what the audience needs to trust the results: what was studied, how it was designed, what was measured and how it was analysed. Leave routine protocol details for the discussion time.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35 seconds. Do not read the table. Point to the one row or column that matters and say the takeaway. Keep to 5 or 6 rows and 4 columns; put the full table in the paper. Highlight the best value in bold.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35 seconds. Replace the grey box with your own graph. Checklist: axis titles with units, a legend, error bars, labels readable from the back of the room, one highlighted series. First say what the axes are, then the trend, then the reason.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35 seconds. Use your own original images at high resolution, with a scale bar and arrows or labels marking the feature you are talking about. A before/after or control/treatment pair is the easiest for an audience to follow.</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35 seconds. This slide ties the three results back to the objective. For each finding say whether it agrees with earlier work and why. Mention one limitation of the study honestly; it usually comes up in the discussion anyway.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40 seconds. Conclusions must follow from the results you showed; do not introduce new data here. Two or three points only. Acknowledge the funding agency and institution in one sentence.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20 seconds. Do not read the references; list only the 4 or 5 actually cited on your slides, in the style the organisers ask for. Say thank you and invite questions. Leave this slide up during the 2-minute discussion.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AF8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61"/>
            <a:ext cx="10566401" cy="467360"/>
          </a:xfrm>
          <a:prstGeom prst="rect">
            <a:avLst/>
          </a:prstGeom>
          <a:noFill/>
          <a:ln/>
        </p:spPr>
        <p:txBody>
          <a:bodyPr wrap="square" lIns="0" tIns="0" rIns="0" bIns="0" rtlCol="0" anchor="t"/>
          <a:lstStyle>
            <a:lvl1pPr marL="0" indent="0" algn="l">
              <a:lnSpc>
                <a:spcPct val="115000"/>
              </a:lnSpc>
              <a:buNone/>
              <a:defRPr lang="en-US" sz="3200" dirty="0">
                <a:solidFill>
                  <a:srgbClr val="14213D"/>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99921"/>
            <a:ext cx="10566400" cy="4145279"/>
          </a:xfrm>
          <a:prstGeom prst="rect">
            <a:avLst/>
          </a:prstGeom>
          <a:noFill/>
          <a:ln/>
        </p:spPr>
        <p:txBody>
          <a:bodyPr wrap="square" lIns="0" tIns="0" rIns="0" bIns="0" rtlCol="0" anchor="t"/>
          <a:lstStyle>
            <a:lvl1pPr marL="0" indent="0" algn="l">
              <a:lnSpc>
                <a:spcPct val="140000"/>
              </a:lnSpc>
              <a:buNone/>
              <a:defRPr lang="en-US" sz="1600" dirty="0">
                <a:solidFill>
                  <a:srgbClr val="14213D"/>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61"/>
            <a:ext cx="10566401" cy="467360"/>
          </a:xfrm>
          <a:prstGeom prst="rect">
            <a:avLst/>
          </a:prstGeom>
          <a:noFill/>
          <a:ln/>
        </p:spPr>
        <p:txBody>
          <a:bodyPr wrap="square" lIns="0" tIns="0" rIns="0" bIns="0" rtlCol="0" anchor="t"/>
          <a:lstStyle>
            <a:lvl1pPr marL="0" indent="0" algn="l">
              <a:lnSpc>
                <a:spcPct val="115000"/>
              </a:lnSpc>
              <a:buNone/>
              <a:defRPr lang="en-US" sz="3200" dirty="0">
                <a:solidFill>
                  <a:srgbClr val="14213D"/>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99921"/>
            <a:ext cx="10566400" cy="4145279"/>
          </a:xfrm>
          <a:prstGeom prst="rect">
            <a:avLst/>
          </a:prstGeom>
          <a:noFill/>
          <a:ln/>
        </p:spPr>
        <p:txBody>
          <a:bodyPr wrap="square" lIns="0" tIns="0" rIns="0" bIns="0" rtlCol="0" anchor="t"/>
          <a:lstStyle>
            <a:lvl1pPr marL="0" indent="0" algn="l">
              <a:lnSpc>
                <a:spcPct val="140000"/>
              </a:lnSpc>
              <a:buNone/>
              <a:defRPr lang="en-US" sz="1600" dirty="0">
                <a:solidFill>
                  <a:srgbClr val="14213D"/>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13D"/>
        </a:solidFill>
        <a:effectLst/>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8B84A"/>
          </a:solidFill>
          <a:ln/>
        </p:spPr>
      </p:sp>
      <p:sp>
        <p:nvSpPr>
          <p:cNvPr id="3" name="Text 1"/>
          <p:cNvSpPr/>
          <p:nvPr/>
        </p:nvSpPr>
        <p:spPr>
          <a:xfrm>
            <a:off x="812800" y="812800"/>
            <a:ext cx="10883393"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8B84A"/>
                </a:solidFill>
                <a:latin typeface="IBM Plex Sans" pitchFamily="34" charset="0"/>
                <a:ea typeface="IBM Plex Sans" pitchFamily="34" charset="-122"/>
                <a:cs typeface="IBM Plex Sans" pitchFamily="34" charset="-120"/>
              </a:rPr>
              <a:t>[4</a:t>
            </a:r>
            <a:r>
              <a:rPr lang="en-US" sz="1200" b="1" kern="0" spc="150" baseline="30000" dirty="0">
                <a:solidFill>
                  <a:srgbClr val="E8B84A"/>
                </a:solidFill>
                <a:latin typeface="IBM Plex Sans" pitchFamily="34" charset="0"/>
                <a:ea typeface="IBM Plex Sans" pitchFamily="34" charset="-122"/>
                <a:cs typeface="IBM Plex Sans" pitchFamily="34" charset="-120"/>
              </a:rPr>
              <a:t>th</a:t>
            </a:r>
            <a:r>
              <a:rPr lang="en-US" sz="1200" b="1" kern="0" spc="150" dirty="0">
                <a:solidFill>
                  <a:srgbClr val="E8B84A"/>
                </a:solidFill>
                <a:latin typeface="IBM Plex Sans" pitchFamily="34" charset="0"/>
                <a:ea typeface="IBM Plex Sans" pitchFamily="34" charset="-122"/>
                <a:cs typeface="IBM Plex Sans" pitchFamily="34" charset="-120"/>
              </a:rPr>
              <a:t> International Conference on Bioresource and Stress Management] · ORAL PRESENTATION · [PAPER ID]</a:t>
            </a:r>
            <a:endParaRPr lang="en-US" sz="1200" dirty="0"/>
          </a:p>
        </p:txBody>
      </p:sp>
      <p:sp>
        <p:nvSpPr>
          <p:cNvPr id="4" name="Text 2"/>
          <p:cNvSpPr>
            <a:spLocks noGrp="1"/>
          </p:cNvSpPr>
          <p:nvPr>
            <p:ph type="title"/>
          </p:nvPr>
        </p:nvSpPr>
        <p:spPr>
          <a:xfrm>
            <a:off x="812800" y="1229360"/>
            <a:ext cx="10883393" cy="1254760"/>
          </a:xfrm>
          <a:prstGeom prst="rect">
            <a:avLst/>
          </a:prstGeom>
          <a:noFill/>
          <a:ln/>
        </p:spPr>
        <p:txBody>
          <a:bodyPr wrap="square" lIns="0" tIns="0" rIns="0" bIns="0" rtlCol="0" anchor="t">
            <a:normAutofit/>
          </a:bodyPr>
          <a:lstStyle/>
          <a:p>
            <a:pPr marL="0" indent="0" algn="l">
              <a:lnSpc>
                <a:spcPts val="4840"/>
              </a:lnSpc>
              <a:buNone/>
            </a:pPr>
            <a:r>
              <a:rPr lang="en-US" sz="4400" b="1" i="0" dirty="0">
                <a:solidFill>
                  <a:srgbClr val="FAF8F3"/>
                </a:solidFill>
                <a:latin typeface="Source Serif 4" pitchFamily="18" charset="0"/>
                <a:ea typeface="Source Serif 4" pitchFamily="18" charset="-122"/>
                <a:cs typeface="Source Serif 4" pitchFamily="18" charset="-120"/>
              </a:rPr>
              <a:t>[Title of the investigation: specific, informative, under 15 words]</a:t>
            </a:r>
            <a:endParaRPr lang="en-US" sz="4400" dirty="0"/>
          </a:p>
        </p:txBody>
      </p:sp>
      <p:pic>
        <p:nvPicPr>
          <p:cNvPr id="5" name="Image 0" descr="line"/>
          <p:cNvPicPr>
            <a:picLocks noChangeAspect="1"/>
          </p:cNvPicPr>
          <p:nvPr/>
        </p:nvPicPr>
        <p:blipFill>
          <a:blip r:embed="rId3"/>
          <a:srcRect/>
          <a:stretch/>
        </p:blipFill>
        <p:spPr>
          <a:xfrm>
            <a:off x="812800" y="4777740"/>
            <a:ext cx="1016000" cy="25400"/>
          </a:xfrm>
          <a:prstGeom prst="rect">
            <a:avLst/>
          </a:prstGeom>
        </p:spPr>
      </p:pic>
      <p:sp>
        <p:nvSpPr>
          <p:cNvPr id="6" name="Text 3"/>
          <p:cNvSpPr/>
          <p:nvPr/>
        </p:nvSpPr>
        <p:spPr>
          <a:xfrm>
            <a:off x="812800" y="4930140"/>
            <a:ext cx="10883393" cy="388620"/>
          </a:xfrm>
          <a:prstGeom prst="rect">
            <a:avLst/>
          </a:prstGeom>
          <a:noFill/>
          <a:ln/>
        </p:spPr>
        <p:txBody>
          <a:bodyPr wrap="square" lIns="0" tIns="0" rIns="0" bIns="0" rtlCol="0" anchor="t">
            <a:normAutofit/>
          </a:bodyPr>
          <a:lstStyle/>
          <a:p>
            <a:pPr marL="0" indent="0" algn="l">
              <a:lnSpc>
                <a:spcPts val="2860"/>
              </a:lnSpc>
              <a:buNone/>
            </a:pPr>
            <a:r>
              <a:rPr lang="en-US" sz="2200" dirty="0">
                <a:solidFill>
                  <a:srgbClr val="FAF8F3"/>
                </a:solidFill>
                <a:latin typeface="IBM Plex Sans" pitchFamily="34" charset="0"/>
                <a:ea typeface="IBM Plex Sans" pitchFamily="34" charset="-122"/>
                <a:cs typeface="IBM Plex Sans" pitchFamily="34" charset="-120"/>
              </a:rPr>
              <a:t>[Presenting Author]*, [Co-author 2], [Co-author 3]</a:t>
            </a:r>
            <a:endParaRPr lang="en-US" sz="2200" dirty="0"/>
          </a:p>
        </p:txBody>
      </p:sp>
      <p:sp>
        <p:nvSpPr>
          <p:cNvPr id="7" name="Text 4"/>
          <p:cNvSpPr/>
          <p:nvPr/>
        </p:nvSpPr>
        <p:spPr>
          <a:xfrm>
            <a:off x="812800" y="5420360"/>
            <a:ext cx="10883393" cy="3098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9D3E3"/>
                </a:solidFill>
                <a:latin typeface="IBM Plex Sans" pitchFamily="34" charset="0"/>
                <a:ea typeface="IBM Plex Sans" pitchFamily="34" charset="-122"/>
                <a:cs typeface="IBM Plex Sans" pitchFamily="34" charset="-120"/>
              </a:rPr>
              <a:t>[Department, Institution, City, Country]</a:t>
            </a:r>
            <a:endParaRPr lang="en-US" sz="1600" dirty="0"/>
          </a:p>
        </p:txBody>
      </p:sp>
      <p:sp>
        <p:nvSpPr>
          <p:cNvPr id="8" name="Text 5"/>
          <p:cNvSpPr/>
          <p:nvPr/>
        </p:nvSpPr>
        <p:spPr>
          <a:xfrm>
            <a:off x="812800" y="5831840"/>
            <a:ext cx="10883393"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3E3"/>
                </a:solidFill>
                <a:latin typeface="IBM Plex Sans" pitchFamily="34" charset="0"/>
                <a:ea typeface="IBM Plex Sans" pitchFamily="34" charset="-122"/>
                <a:cs typeface="IBM Plex Sans" pitchFamily="34" charset="-120"/>
              </a:rPr>
              <a:t>*Presenting author: [email address] · [Date of presentation]</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12800" y="812801"/>
            <a:ext cx="10883393"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0B6E6E"/>
                </a:solidFill>
                <a:latin typeface="IBM Plex Sans" pitchFamily="34" charset="0"/>
                <a:ea typeface="IBM Plex Sans" pitchFamily="34" charset="-122"/>
                <a:cs typeface="IBM Plex Sans" pitchFamily="34" charset="-120"/>
              </a:rPr>
              <a:t>SLIDE 2</a:t>
            </a:r>
            <a:endParaRPr lang="en-US" sz="1200" dirty="0"/>
          </a:p>
        </p:txBody>
      </p:sp>
      <p:sp>
        <p:nvSpPr>
          <p:cNvPr id="3" name="Text 1"/>
          <p:cNvSpPr>
            <a:spLocks noGrp="1"/>
          </p:cNvSpPr>
          <p:nvPr>
            <p:ph type="title"/>
          </p:nvPr>
        </p:nvSpPr>
        <p:spPr>
          <a:xfrm>
            <a:off x="812800" y="1127761"/>
            <a:ext cx="10883393" cy="49276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4213D"/>
                </a:solidFill>
                <a:latin typeface="Source Serif 4" pitchFamily="18" charset="0"/>
                <a:ea typeface="Source Serif 4" pitchFamily="18" charset="-122"/>
                <a:cs typeface="Source Serif 4" pitchFamily="18" charset="-120"/>
              </a:rPr>
              <a:t>Introduction &amp; objective</a:t>
            </a:r>
            <a:endParaRPr lang="en-US" sz="3200" dirty="0"/>
          </a:p>
        </p:txBody>
      </p:sp>
      <p:sp>
        <p:nvSpPr>
          <p:cNvPr id="4" name="Shape 2"/>
          <p:cNvSpPr/>
          <p:nvPr/>
        </p:nvSpPr>
        <p:spPr>
          <a:xfrm>
            <a:off x="812800" y="1906270"/>
            <a:ext cx="5153872" cy="0"/>
          </a:xfrm>
          <a:prstGeom prst="line">
            <a:avLst/>
          </a:prstGeom>
          <a:noFill/>
          <a:ln w="12700">
            <a:solidFill>
              <a:srgbClr val="D9D3C5"/>
            </a:solidFill>
            <a:prstDash val="solid"/>
          </a:ln>
        </p:spPr>
      </p:sp>
      <p:sp>
        <p:nvSpPr>
          <p:cNvPr id="5" name="Text 3"/>
          <p:cNvSpPr/>
          <p:nvPr/>
        </p:nvSpPr>
        <p:spPr>
          <a:xfrm>
            <a:off x="812800" y="2062480"/>
            <a:ext cx="5308488"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B6E6E"/>
                </a:solidFill>
                <a:latin typeface="IBM Plex Sans" pitchFamily="34" charset="0"/>
                <a:ea typeface="IBM Plex Sans" pitchFamily="34" charset="-122"/>
                <a:cs typeface="IBM Plex Sans" pitchFamily="34" charset="-120"/>
              </a:rPr>
              <a:t>THE PROBLEM</a:t>
            </a:r>
            <a:endParaRPr lang="en-US" sz="1200" dirty="0"/>
          </a:p>
        </p:txBody>
      </p:sp>
      <p:sp>
        <p:nvSpPr>
          <p:cNvPr id="6" name="Text 4"/>
          <p:cNvSpPr/>
          <p:nvPr/>
        </p:nvSpPr>
        <p:spPr>
          <a:xfrm>
            <a:off x="812800" y="2326640"/>
            <a:ext cx="530848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D4759"/>
                </a:solidFill>
                <a:latin typeface="IBM Plex Sans" pitchFamily="34" charset="0"/>
                <a:ea typeface="IBM Plex Sans" pitchFamily="34" charset="-122"/>
                <a:cs typeface="IBM Plex Sans" pitchFamily="34" charset="-120"/>
              </a:rPr>
              <a:t>[Why this topic matters, in one line with one key figure and its source]</a:t>
            </a:r>
            <a:endParaRPr lang="en-US" sz="1500" dirty="0"/>
          </a:p>
        </p:txBody>
      </p:sp>
      <p:sp>
        <p:nvSpPr>
          <p:cNvPr id="7" name="Shape 5"/>
          <p:cNvSpPr/>
          <p:nvPr/>
        </p:nvSpPr>
        <p:spPr>
          <a:xfrm>
            <a:off x="812800" y="3018790"/>
            <a:ext cx="5153872" cy="0"/>
          </a:xfrm>
          <a:prstGeom prst="line">
            <a:avLst/>
          </a:prstGeom>
          <a:noFill/>
          <a:ln w="12700">
            <a:solidFill>
              <a:srgbClr val="D9D3C5"/>
            </a:solidFill>
            <a:prstDash val="solid"/>
          </a:ln>
        </p:spPr>
      </p:sp>
      <p:sp>
        <p:nvSpPr>
          <p:cNvPr id="8" name="Text 6"/>
          <p:cNvSpPr/>
          <p:nvPr/>
        </p:nvSpPr>
        <p:spPr>
          <a:xfrm>
            <a:off x="812800" y="3175001"/>
            <a:ext cx="5308488"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B6E6E"/>
                </a:solidFill>
                <a:latin typeface="IBM Plex Sans" pitchFamily="34" charset="0"/>
                <a:ea typeface="IBM Plex Sans" pitchFamily="34" charset="-122"/>
                <a:cs typeface="IBM Plex Sans" pitchFamily="34" charset="-120"/>
              </a:rPr>
              <a:t>WHAT IS KNOWN</a:t>
            </a:r>
            <a:endParaRPr lang="en-US" sz="1200" dirty="0"/>
          </a:p>
        </p:txBody>
      </p:sp>
      <p:sp>
        <p:nvSpPr>
          <p:cNvPr id="9" name="Text 7"/>
          <p:cNvSpPr/>
          <p:nvPr/>
        </p:nvSpPr>
        <p:spPr>
          <a:xfrm>
            <a:off x="812800" y="3439161"/>
            <a:ext cx="5308488"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D4759"/>
                </a:solidFill>
                <a:latin typeface="IBM Plex Sans" pitchFamily="34" charset="0"/>
                <a:ea typeface="IBM Plex Sans" pitchFamily="34" charset="-122"/>
                <a:cs typeface="IBM Plex Sans" pitchFamily="34" charset="-120"/>
              </a:rPr>
              <a:t>[Most relevant earlier finding (Author, Year)]</a:t>
            </a:r>
            <a:endParaRPr lang="en-US" sz="1500" dirty="0"/>
          </a:p>
        </p:txBody>
      </p:sp>
      <p:sp>
        <p:nvSpPr>
          <p:cNvPr id="10" name="Shape 8"/>
          <p:cNvSpPr/>
          <p:nvPr/>
        </p:nvSpPr>
        <p:spPr>
          <a:xfrm>
            <a:off x="812800" y="3864611"/>
            <a:ext cx="5153872" cy="0"/>
          </a:xfrm>
          <a:prstGeom prst="line">
            <a:avLst/>
          </a:prstGeom>
          <a:noFill/>
          <a:ln w="12700">
            <a:solidFill>
              <a:srgbClr val="D9D3C5"/>
            </a:solidFill>
            <a:prstDash val="solid"/>
          </a:ln>
        </p:spPr>
      </p:sp>
      <p:sp>
        <p:nvSpPr>
          <p:cNvPr id="11" name="Text 9"/>
          <p:cNvSpPr/>
          <p:nvPr/>
        </p:nvSpPr>
        <p:spPr>
          <a:xfrm>
            <a:off x="812800" y="4020820"/>
            <a:ext cx="5308488"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B6E6E"/>
                </a:solidFill>
                <a:latin typeface="IBM Plex Sans" pitchFamily="34" charset="0"/>
                <a:ea typeface="IBM Plex Sans" pitchFamily="34" charset="-122"/>
                <a:cs typeface="IBM Plex Sans" pitchFamily="34" charset="-120"/>
              </a:rPr>
              <a:t>THE GAP</a:t>
            </a:r>
            <a:endParaRPr lang="en-US" sz="1200" dirty="0"/>
          </a:p>
        </p:txBody>
      </p:sp>
      <p:sp>
        <p:nvSpPr>
          <p:cNvPr id="12" name="Text 10"/>
          <p:cNvSpPr/>
          <p:nvPr/>
        </p:nvSpPr>
        <p:spPr>
          <a:xfrm>
            <a:off x="812800" y="4284980"/>
            <a:ext cx="530848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D4759"/>
                </a:solidFill>
                <a:latin typeface="IBM Plex Sans" pitchFamily="34" charset="0"/>
                <a:ea typeface="IBM Plex Sans" pitchFamily="34" charset="-122"/>
                <a:cs typeface="IBM Plex Sans" pitchFamily="34" charset="-120"/>
              </a:rPr>
              <a:t>[What has not been studied or resolved, which this work addresses]</a:t>
            </a:r>
            <a:endParaRPr lang="en-US" sz="1500" dirty="0"/>
          </a:p>
        </p:txBody>
      </p:sp>
      <p:sp>
        <p:nvSpPr>
          <p:cNvPr id="13" name="Shape 11"/>
          <p:cNvSpPr/>
          <p:nvPr/>
        </p:nvSpPr>
        <p:spPr>
          <a:xfrm>
            <a:off x="6373072" y="1899920"/>
            <a:ext cx="5006129" cy="3942080"/>
          </a:xfrm>
          <a:prstGeom prst="roundRect">
            <a:avLst>
              <a:gd name="adj" fmla="val 2577"/>
            </a:avLst>
          </a:prstGeom>
          <a:solidFill>
            <a:srgbClr val="14213D"/>
          </a:solidFill>
          <a:ln/>
        </p:spPr>
      </p:sp>
      <p:sp>
        <p:nvSpPr>
          <p:cNvPr id="14" name="Text 12"/>
          <p:cNvSpPr/>
          <p:nvPr/>
        </p:nvSpPr>
        <p:spPr>
          <a:xfrm>
            <a:off x="6728672" y="2947036"/>
            <a:ext cx="4423776"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8B84A"/>
                </a:solidFill>
                <a:latin typeface="IBM Plex Sans" pitchFamily="34" charset="0"/>
                <a:ea typeface="IBM Plex Sans" pitchFamily="34" charset="-122"/>
                <a:cs typeface="IBM Plex Sans" pitchFamily="34" charset="-120"/>
              </a:rPr>
              <a:t>OBJECTIVE</a:t>
            </a:r>
            <a:endParaRPr lang="en-US" sz="1200" dirty="0"/>
          </a:p>
        </p:txBody>
      </p:sp>
      <p:sp>
        <p:nvSpPr>
          <p:cNvPr id="15" name="Text 13"/>
          <p:cNvSpPr/>
          <p:nvPr/>
        </p:nvSpPr>
        <p:spPr>
          <a:xfrm>
            <a:off x="6728672" y="3338195"/>
            <a:ext cx="4423776" cy="1073150"/>
          </a:xfrm>
          <a:prstGeom prst="rect">
            <a:avLst/>
          </a:prstGeom>
          <a:noFill/>
          <a:ln/>
        </p:spPr>
        <p:txBody>
          <a:bodyPr wrap="square" lIns="0" tIns="0" rIns="0" bIns="0" rtlCol="0" anchor="t">
            <a:normAutofit/>
          </a:bodyPr>
          <a:lstStyle/>
          <a:p>
            <a:pPr marL="0" indent="0" algn="l">
              <a:lnSpc>
                <a:spcPts val="2750"/>
              </a:lnSpc>
              <a:buNone/>
            </a:pPr>
            <a:r>
              <a:rPr lang="en-US" sz="2200" dirty="0">
                <a:solidFill>
                  <a:srgbClr val="FAF8F3"/>
                </a:solidFill>
                <a:latin typeface="Source Serif 4" pitchFamily="18" charset="0"/>
                <a:ea typeface="Source Serif 4" pitchFamily="18" charset="-122"/>
                <a:cs typeface="Source Serif 4" pitchFamily="18" charset="-120"/>
              </a:rPr>
              <a:t>To [evaluate / compare / determine] [what] in [study system] under [conditions].</a:t>
            </a:r>
            <a:endParaRPr lang="en-US" sz="2200" dirty="0"/>
          </a:p>
        </p:txBody>
      </p:sp>
      <p:sp>
        <p:nvSpPr>
          <p:cNvPr id="16" name="Text 14"/>
          <p:cNvSpPr/>
          <p:nvPr/>
        </p:nvSpPr>
        <p:spPr>
          <a:xfrm>
            <a:off x="6728672" y="4563745"/>
            <a:ext cx="4423776"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3E3"/>
                </a:solidFill>
                <a:latin typeface="IBM Plex Sans" pitchFamily="34" charset="0"/>
                <a:ea typeface="IBM Plex Sans" pitchFamily="34" charset="-122"/>
                <a:cs typeface="IBM Plex Sans" pitchFamily="34" charset="-120"/>
              </a:rPr>
              <a:t>Hypothesis (optional): [expected outcome in one line]</a:t>
            </a:r>
            <a:endParaRPr lang="en-US" sz="1300" dirty="0"/>
          </a:p>
        </p:txBody>
      </p:sp>
      <p:sp>
        <p:nvSpPr>
          <p:cNvPr id="17" name="Text 15"/>
          <p:cNvSpPr/>
          <p:nvPr/>
        </p:nvSpPr>
        <p:spPr>
          <a:xfrm>
            <a:off x="812800" y="6238241"/>
            <a:ext cx="2651443"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[Short title] · [Presenting author]</a:t>
            </a:r>
            <a:endParaRPr lang="en-US" sz="1200" dirty="0"/>
          </a:p>
        </p:txBody>
      </p:sp>
      <p:sp>
        <p:nvSpPr>
          <p:cNvPr id="18" name="Text 16"/>
          <p:cNvSpPr/>
          <p:nvPr/>
        </p:nvSpPr>
        <p:spPr>
          <a:xfrm>
            <a:off x="11003344" y="6238241"/>
            <a:ext cx="375857"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A7179"/>
                </a:solidFill>
                <a:latin typeface="IBM Plex Sans" pitchFamily="34" charset="0"/>
                <a:ea typeface="IBM Plex Sans" pitchFamily="34" charset="-122"/>
                <a:cs typeface="IBM Plex Sans" pitchFamily="34" charset="-120"/>
              </a:rPr>
              <a:t>2 / 9</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3"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0B6E6E"/>
                </a:solidFill>
                <a:latin typeface="IBM Plex Sans" pitchFamily="34" charset="0"/>
                <a:ea typeface="IBM Plex Sans" pitchFamily="34" charset="-122"/>
                <a:cs typeface="IBM Plex Sans" pitchFamily="34" charset="-120"/>
              </a:rPr>
              <a:t>SLIDE 3</a:t>
            </a:r>
            <a:endParaRPr lang="en-US" sz="1200" dirty="0"/>
          </a:p>
        </p:txBody>
      </p:sp>
      <p:sp>
        <p:nvSpPr>
          <p:cNvPr id="3" name="Text 1"/>
          <p:cNvSpPr>
            <a:spLocks noGrp="1"/>
          </p:cNvSpPr>
          <p:nvPr>
            <p:ph type="title"/>
          </p:nvPr>
        </p:nvSpPr>
        <p:spPr>
          <a:xfrm>
            <a:off x="812800" y="1127761"/>
            <a:ext cx="10883393" cy="49276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4213D"/>
                </a:solidFill>
                <a:latin typeface="Source Serif 4" pitchFamily="18" charset="0"/>
                <a:ea typeface="Source Serif 4" pitchFamily="18" charset="-122"/>
                <a:cs typeface="Source Serif 4" pitchFamily="18" charset="-120"/>
              </a:rPr>
              <a:t>Materials &amp; methods</a:t>
            </a:r>
            <a:endParaRPr lang="en-US" sz="3200" dirty="0"/>
          </a:p>
        </p:txBody>
      </p:sp>
      <p:sp>
        <p:nvSpPr>
          <p:cNvPr id="4" name="Shape 2"/>
          <p:cNvSpPr/>
          <p:nvPr/>
        </p:nvSpPr>
        <p:spPr>
          <a:xfrm>
            <a:off x="815975" y="1903096"/>
            <a:ext cx="2482850" cy="2197523"/>
          </a:xfrm>
          <a:prstGeom prst="roundRect">
            <a:avLst>
              <a:gd name="adj" fmla="val 4479"/>
            </a:avLst>
          </a:prstGeom>
          <a:solidFill>
            <a:srgbClr val="FFFDF9"/>
          </a:solidFill>
          <a:ln w="6350">
            <a:solidFill>
              <a:srgbClr val="D9D3C5"/>
            </a:solidFill>
            <a:prstDash val="solid"/>
          </a:ln>
        </p:spPr>
      </p:sp>
      <p:sp>
        <p:nvSpPr>
          <p:cNvPr id="5" name="Text 3"/>
          <p:cNvSpPr/>
          <p:nvPr/>
        </p:nvSpPr>
        <p:spPr>
          <a:xfrm>
            <a:off x="1044787" y="2131907"/>
            <a:ext cx="2085984" cy="381000"/>
          </a:xfrm>
          <a:prstGeom prst="rect">
            <a:avLst/>
          </a:prstGeom>
          <a:noFill/>
          <a:ln/>
        </p:spPr>
        <p:txBody>
          <a:bodyPr wrap="square" lIns="0" tIns="0" rIns="0" bIns="0" rtlCol="0" anchor="t">
            <a:normAutofit/>
          </a:bodyPr>
          <a:lstStyle/>
          <a:p>
            <a:pPr marL="0" indent="0" algn="l">
              <a:lnSpc>
                <a:spcPts val="2800"/>
              </a:lnSpc>
              <a:buNone/>
            </a:pPr>
            <a:r>
              <a:rPr lang="en-US" sz="2800" b="1" dirty="0">
                <a:solidFill>
                  <a:srgbClr val="0B6E6E"/>
                </a:solidFill>
                <a:latin typeface="Source Serif 4" pitchFamily="18" charset="0"/>
                <a:ea typeface="Source Serif 4" pitchFamily="18" charset="-122"/>
                <a:cs typeface="Source Serif 4" pitchFamily="18" charset="-120"/>
              </a:rPr>
              <a:t>1</a:t>
            </a:r>
            <a:endParaRPr lang="en-US" sz="2800" dirty="0"/>
          </a:p>
        </p:txBody>
      </p:sp>
      <p:sp>
        <p:nvSpPr>
          <p:cNvPr id="6" name="Text 4"/>
          <p:cNvSpPr/>
          <p:nvPr/>
        </p:nvSpPr>
        <p:spPr>
          <a:xfrm>
            <a:off x="1044787" y="2589107"/>
            <a:ext cx="2085984"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Study material</a:t>
            </a:r>
            <a:endParaRPr lang="en-US" sz="1600" dirty="0"/>
          </a:p>
        </p:txBody>
      </p:sp>
      <p:sp>
        <p:nvSpPr>
          <p:cNvPr id="7" name="Text 5"/>
          <p:cNvSpPr/>
          <p:nvPr/>
        </p:nvSpPr>
        <p:spPr>
          <a:xfrm>
            <a:off x="1044787" y="2934548"/>
            <a:ext cx="2085984" cy="71882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759"/>
                </a:solidFill>
                <a:latin typeface="IBM Plex Sans" pitchFamily="34" charset="0"/>
                <a:ea typeface="IBM Plex Sans" pitchFamily="34" charset="-122"/>
                <a:cs typeface="IBM Plex Sans" pitchFamily="34" charset="-120"/>
              </a:rPr>
              <a:t>[Sample / organism / site; source; period and location of study]</a:t>
            </a:r>
            <a:endParaRPr lang="en-US" sz="1300" dirty="0"/>
          </a:p>
        </p:txBody>
      </p:sp>
      <p:sp>
        <p:nvSpPr>
          <p:cNvPr id="8" name="Shape 6"/>
          <p:cNvSpPr/>
          <p:nvPr/>
        </p:nvSpPr>
        <p:spPr>
          <a:xfrm>
            <a:off x="3508375" y="1903096"/>
            <a:ext cx="2482850" cy="2197523"/>
          </a:xfrm>
          <a:prstGeom prst="roundRect">
            <a:avLst>
              <a:gd name="adj" fmla="val 4479"/>
            </a:avLst>
          </a:prstGeom>
          <a:solidFill>
            <a:srgbClr val="FFFDF9"/>
          </a:solidFill>
          <a:ln w="6350">
            <a:solidFill>
              <a:srgbClr val="D9D3C5"/>
            </a:solidFill>
            <a:prstDash val="solid"/>
          </a:ln>
        </p:spPr>
      </p:sp>
      <p:sp>
        <p:nvSpPr>
          <p:cNvPr id="9" name="Text 7"/>
          <p:cNvSpPr/>
          <p:nvPr/>
        </p:nvSpPr>
        <p:spPr>
          <a:xfrm>
            <a:off x="3737187" y="2131907"/>
            <a:ext cx="2085984" cy="381000"/>
          </a:xfrm>
          <a:prstGeom prst="rect">
            <a:avLst/>
          </a:prstGeom>
          <a:noFill/>
          <a:ln/>
        </p:spPr>
        <p:txBody>
          <a:bodyPr wrap="square" lIns="0" tIns="0" rIns="0" bIns="0" rtlCol="0" anchor="t">
            <a:normAutofit/>
          </a:bodyPr>
          <a:lstStyle/>
          <a:p>
            <a:pPr marL="0" indent="0" algn="l">
              <a:lnSpc>
                <a:spcPts val="2800"/>
              </a:lnSpc>
              <a:buNone/>
            </a:pPr>
            <a:r>
              <a:rPr lang="en-US" sz="2800" b="1" dirty="0">
                <a:solidFill>
                  <a:srgbClr val="0B6E6E"/>
                </a:solidFill>
                <a:latin typeface="Source Serif 4" pitchFamily="18" charset="0"/>
                <a:ea typeface="Source Serif 4" pitchFamily="18" charset="-122"/>
                <a:cs typeface="Source Serif 4" pitchFamily="18" charset="-120"/>
              </a:rPr>
              <a:t>2</a:t>
            </a:r>
            <a:endParaRPr lang="en-US" sz="2800" dirty="0"/>
          </a:p>
        </p:txBody>
      </p:sp>
      <p:sp>
        <p:nvSpPr>
          <p:cNvPr id="10" name="Text 8"/>
          <p:cNvSpPr/>
          <p:nvPr/>
        </p:nvSpPr>
        <p:spPr>
          <a:xfrm>
            <a:off x="3737187" y="2589107"/>
            <a:ext cx="2085984"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Experimental design</a:t>
            </a:r>
            <a:endParaRPr lang="en-US" sz="1600" dirty="0"/>
          </a:p>
        </p:txBody>
      </p:sp>
      <p:sp>
        <p:nvSpPr>
          <p:cNvPr id="11" name="Text 9"/>
          <p:cNvSpPr/>
          <p:nvPr/>
        </p:nvSpPr>
        <p:spPr>
          <a:xfrm>
            <a:off x="3737187" y="2934548"/>
            <a:ext cx="2085984" cy="71882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759"/>
                </a:solidFill>
                <a:latin typeface="IBM Plex Sans" pitchFamily="34" charset="0"/>
                <a:ea typeface="IBM Plex Sans" pitchFamily="34" charset="-122"/>
                <a:cs typeface="IBM Plex Sans" pitchFamily="34" charset="-120"/>
              </a:rPr>
              <a:t>[Design; treatments; number of replications; sample size]</a:t>
            </a:r>
            <a:endParaRPr lang="en-US" sz="1300" dirty="0"/>
          </a:p>
        </p:txBody>
      </p:sp>
      <p:sp>
        <p:nvSpPr>
          <p:cNvPr id="12" name="Shape 10"/>
          <p:cNvSpPr/>
          <p:nvPr/>
        </p:nvSpPr>
        <p:spPr>
          <a:xfrm>
            <a:off x="6200775" y="1903096"/>
            <a:ext cx="2482850" cy="2197523"/>
          </a:xfrm>
          <a:prstGeom prst="roundRect">
            <a:avLst>
              <a:gd name="adj" fmla="val 4479"/>
            </a:avLst>
          </a:prstGeom>
          <a:solidFill>
            <a:srgbClr val="FFFDF9"/>
          </a:solidFill>
          <a:ln w="6350">
            <a:solidFill>
              <a:srgbClr val="D9D3C5"/>
            </a:solidFill>
            <a:prstDash val="solid"/>
          </a:ln>
        </p:spPr>
      </p:sp>
      <p:sp>
        <p:nvSpPr>
          <p:cNvPr id="13" name="Text 11"/>
          <p:cNvSpPr/>
          <p:nvPr/>
        </p:nvSpPr>
        <p:spPr>
          <a:xfrm>
            <a:off x="6429587" y="2131907"/>
            <a:ext cx="2085984" cy="381000"/>
          </a:xfrm>
          <a:prstGeom prst="rect">
            <a:avLst/>
          </a:prstGeom>
          <a:noFill/>
          <a:ln/>
        </p:spPr>
        <p:txBody>
          <a:bodyPr wrap="square" lIns="0" tIns="0" rIns="0" bIns="0" rtlCol="0" anchor="t">
            <a:normAutofit/>
          </a:bodyPr>
          <a:lstStyle/>
          <a:p>
            <a:pPr marL="0" indent="0" algn="l">
              <a:lnSpc>
                <a:spcPts val="2800"/>
              </a:lnSpc>
              <a:buNone/>
            </a:pPr>
            <a:r>
              <a:rPr lang="en-US" sz="2800" b="1" dirty="0">
                <a:solidFill>
                  <a:srgbClr val="0B6E6E"/>
                </a:solidFill>
                <a:latin typeface="Source Serif 4" pitchFamily="18" charset="0"/>
                <a:ea typeface="Source Serif 4" pitchFamily="18" charset="-122"/>
                <a:cs typeface="Source Serif 4" pitchFamily="18" charset="-120"/>
              </a:rPr>
              <a:t>3</a:t>
            </a:r>
            <a:endParaRPr lang="en-US" sz="2800" dirty="0"/>
          </a:p>
        </p:txBody>
      </p:sp>
      <p:sp>
        <p:nvSpPr>
          <p:cNvPr id="14" name="Text 12"/>
          <p:cNvSpPr/>
          <p:nvPr/>
        </p:nvSpPr>
        <p:spPr>
          <a:xfrm>
            <a:off x="6429587" y="2589107"/>
            <a:ext cx="2085984" cy="5130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Observations recorded</a:t>
            </a:r>
            <a:endParaRPr lang="en-US" sz="1600" dirty="0"/>
          </a:p>
        </p:txBody>
      </p:sp>
      <p:sp>
        <p:nvSpPr>
          <p:cNvPr id="15" name="Text 13"/>
          <p:cNvSpPr/>
          <p:nvPr/>
        </p:nvSpPr>
        <p:spPr>
          <a:xfrm>
            <a:off x="6429587" y="3178387"/>
            <a:ext cx="2085984" cy="71882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759"/>
                </a:solidFill>
                <a:latin typeface="IBM Plex Sans" pitchFamily="34" charset="0"/>
                <a:ea typeface="IBM Plex Sans" pitchFamily="34" charset="-122"/>
                <a:cs typeface="IBM Plex Sans" pitchFamily="34" charset="-120"/>
              </a:rPr>
              <a:t>[Parameters measured; instrument or standard method (reference)]</a:t>
            </a:r>
            <a:endParaRPr lang="en-US" sz="1300" dirty="0"/>
          </a:p>
        </p:txBody>
      </p:sp>
      <p:sp>
        <p:nvSpPr>
          <p:cNvPr id="16" name="Shape 14"/>
          <p:cNvSpPr/>
          <p:nvPr/>
        </p:nvSpPr>
        <p:spPr>
          <a:xfrm>
            <a:off x="8893176" y="1903096"/>
            <a:ext cx="2482850" cy="2197523"/>
          </a:xfrm>
          <a:prstGeom prst="roundRect">
            <a:avLst>
              <a:gd name="adj" fmla="val 4479"/>
            </a:avLst>
          </a:prstGeom>
          <a:solidFill>
            <a:srgbClr val="FFFDF9"/>
          </a:solidFill>
          <a:ln w="6350">
            <a:solidFill>
              <a:srgbClr val="D9D3C5"/>
            </a:solidFill>
            <a:prstDash val="solid"/>
          </a:ln>
        </p:spPr>
      </p:sp>
      <p:sp>
        <p:nvSpPr>
          <p:cNvPr id="17" name="Text 15"/>
          <p:cNvSpPr/>
          <p:nvPr/>
        </p:nvSpPr>
        <p:spPr>
          <a:xfrm>
            <a:off x="9121987" y="2131907"/>
            <a:ext cx="2085984" cy="381000"/>
          </a:xfrm>
          <a:prstGeom prst="rect">
            <a:avLst/>
          </a:prstGeom>
          <a:noFill/>
          <a:ln/>
        </p:spPr>
        <p:txBody>
          <a:bodyPr wrap="square" lIns="0" tIns="0" rIns="0" bIns="0" rtlCol="0" anchor="t">
            <a:normAutofit/>
          </a:bodyPr>
          <a:lstStyle/>
          <a:p>
            <a:pPr marL="0" indent="0" algn="l">
              <a:lnSpc>
                <a:spcPts val="2800"/>
              </a:lnSpc>
              <a:buNone/>
            </a:pPr>
            <a:r>
              <a:rPr lang="en-US" sz="2800" b="1" dirty="0">
                <a:solidFill>
                  <a:srgbClr val="0B6E6E"/>
                </a:solidFill>
                <a:latin typeface="Source Serif 4" pitchFamily="18" charset="0"/>
                <a:ea typeface="Source Serif 4" pitchFamily="18" charset="-122"/>
                <a:cs typeface="Source Serif 4" pitchFamily="18" charset="-120"/>
              </a:rPr>
              <a:t>4</a:t>
            </a:r>
            <a:endParaRPr lang="en-US" sz="2800" dirty="0"/>
          </a:p>
        </p:txBody>
      </p:sp>
      <p:sp>
        <p:nvSpPr>
          <p:cNvPr id="18" name="Text 16"/>
          <p:cNvSpPr/>
          <p:nvPr/>
        </p:nvSpPr>
        <p:spPr>
          <a:xfrm>
            <a:off x="9121987" y="2589107"/>
            <a:ext cx="2085984"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4213D"/>
                </a:solidFill>
                <a:latin typeface="IBM Plex Sans" pitchFamily="34" charset="0"/>
                <a:ea typeface="IBM Plex Sans" pitchFamily="34" charset="-122"/>
                <a:cs typeface="IBM Plex Sans" pitchFamily="34" charset="-120"/>
              </a:rPr>
              <a:t>Statistical analysis</a:t>
            </a:r>
            <a:endParaRPr lang="en-US" sz="1600" dirty="0"/>
          </a:p>
        </p:txBody>
      </p:sp>
      <p:sp>
        <p:nvSpPr>
          <p:cNvPr id="19" name="Text 17"/>
          <p:cNvSpPr/>
          <p:nvPr/>
        </p:nvSpPr>
        <p:spPr>
          <a:xfrm>
            <a:off x="9121987" y="2934548"/>
            <a:ext cx="2085984"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759"/>
                </a:solidFill>
                <a:latin typeface="IBM Plex Sans" pitchFamily="34" charset="0"/>
                <a:ea typeface="IBM Plex Sans" pitchFamily="34" charset="-122"/>
                <a:cs typeface="IBM Plex Sans" pitchFamily="34" charset="-120"/>
              </a:rPr>
              <a:t>[Test used; software and version; significance level]</a:t>
            </a:r>
            <a:endParaRPr lang="en-US" sz="1300" dirty="0"/>
          </a:p>
        </p:txBody>
      </p:sp>
      <p:sp>
        <p:nvSpPr>
          <p:cNvPr id="20" name="Text 18"/>
          <p:cNvSpPr/>
          <p:nvPr/>
        </p:nvSpPr>
        <p:spPr>
          <a:xfrm>
            <a:off x="812800" y="4408594"/>
            <a:ext cx="10883393"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Tip: a flow chart, a map of the study site or a photo of the set-up can replace any of these boxes.</a:t>
            </a:r>
            <a:endParaRPr lang="en-US" sz="1200" dirty="0"/>
          </a:p>
        </p:txBody>
      </p:sp>
      <p:sp>
        <p:nvSpPr>
          <p:cNvPr id="21" name="Text 19"/>
          <p:cNvSpPr/>
          <p:nvPr/>
        </p:nvSpPr>
        <p:spPr>
          <a:xfrm>
            <a:off x="812800" y="6238241"/>
            <a:ext cx="2651443"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[Short title] · [Presenting author]</a:t>
            </a:r>
            <a:endParaRPr lang="en-US" sz="1200" dirty="0"/>
          </a:p>
        </p:txBody>
      </p:sp>
      <p:sp>
        <p:nvSpPr>
          <p:cNvPr id="22" name="Text 20"/>
          <p:cNvSpPr/>
          <p:nvPr/>
        </p:nvSpPr>
        <p:spPr>
          <a:xfrm>
            <a:off x="11003344" y="6238241"/>
            <a:ext cx="375857"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A7179"/>
                </a:solidFill>
                <a:latin typeface="IBM Plex Sans" pitchFamily="34" charset="0"/>
                <a:ea typeface="IBM Plex Sans" pitchFamily="34" charset="-122"/>
                <a:cs typeface="IBM Plex Sans" pitchFamily="34" charset="-120"/>
              </a:rPr>
              <a:t>3 / 9</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3"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0B6E6E"/>
                </a:solidFill>
                <a:latin typeface="IBM Plex Sans" pitchFamily="34" charset="0"/>
                <a:ea typeface="IBM Plex Sans" pitchFamily="34" charset="-122"/>
                <a:cs typeface="IBM Plex Sans" pitchFamily="34" charset="-120"/>
              </a:rPr>
              <a:t>SLIDE 4 · RESULTS &amp; DISCUSSION · TABLE</a:t>
            </a:r>
            <a:endParaRPr lang="en-US" sz="1200" dirty="0"/>
          </a:p>
        </p:txBody>
      </p:sp>
      <p:sp>
        <p:nvSpPr>
          <p:cNvPr id="3" name="Text 1"/>
          <p:cNvSpPr>
            <a:spLocks noGrp="1"/>
          </p:cNvSpPr>
          <p:nvPr>
            <p:ph type="title"/>
          </p:nvPr>
        </p:nvSpPr>
        <p:spPr>
          <a:xfrm>
            <a:off x="812800" y="1127759"/>
            <a:ext cx="10883393" cy="49276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4213D"/>
                </a:solidFill>
                <a:latin typeface="Source Serif 4" pitchFamily="18" charset="0"/>
                <a:ea typeface="Source Serif 4" pitchFamily="18" charset="-122"/>
                <a:cs typeface="Source Serif 4" pitchFamily="18" charset="-120"/>
              </a:rPr>
              <a:t>[Finding 1 stated as one sentence]</a:t>
            </a:r>
            <a:endParaRPr lang="en-US" sz="3200" dirty="0"/>
          </a:p>
        </p:txBody>
      </p:sp>
      <p:sp>
        <p:nvSpPr>
          <p:cNvPr id="4" name="Text 2"/>
          <p:cNvSpPr/>
          <p:nvPr/>
        </p:nvSpPr>
        <p:spPr>
          <a:xfrm>
            <a:off x="812800" y="1849120"/>
            <a:ext cx="10883393"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3D4759"/>
                </a:solidFill>
                <a:latin typeface="IBM Plex Sans" pitchFamily="34" charset="0"/>
                <a:ea typeface="IBM Plex Sans" pitchFamily="34" charset="-122"/>
                <a:cs typeface="IBM Plex Sans" pitchFamily="34" charset="-120"/>
              </a:rPr>
              <a:t>Table 1. [Effect of treatment on parameters, with units]</a:t>
            </a:r>
            <a:endParaRPr lang="en-US" sz="1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2960" y="2199640"/>
          <a:ext cx="10556241" cy="2301240"/>
        </p:xfrm>
        <a:graphic>
          <a:graphicData uri="http://schemas.openxmlformats.org/drawingml/2006/table">
            <a:tbl>
              <a:tblPr/>
              <a:tblGrid>
                <a:gridCol w="2955747">
                  <a:extLst>
                    <a:ext uri="{9D8B030D-6E8A-4147-A177-3AD203B41FA5}">
                      <a16:colId xmlns:a16="http://schemas.microsoft.com/office/drawing/2014/main" val="20000"/>
                    </a:ext>
                  </a:extLst>
                </a:gridCol>
                <a:gridCol w="2533498">
                  <a:extLst>
                    <a:ext uri="{9D8B030D-6E8A-4147-A177-3AD203B41FA5}">
                      <a16:colId xmlns:a16="http://schemas.microsoft.com/office/drawing/2014/main" val="20001"/>
                    </a:ext>
                  </a:extLst>
                </a:gridCol>
                <a:gridCol w="2533498">
                  <a:extLst>
                    <a:ext uri="{9D8B030D-6E8A-4147-A177-3AD203B41FA5}">
                      <a16:colId xmlns:a16="http://schemas.microsoft.com/office/drawing/2014/main" val="20002"/>
                    </a:ext>
                  </a:extLst>
                </a:gridCol>
                <a:gridCol w="2533498">
                  <a:extLst>
                    <a:ext uri="{9D8B030D-6E8A-4147-A177-3AD203B41FA5}">
                      <a16:colId xmlns:a16="http://schemas.microsoft.com/office/drawing/2014/main" val="20003"/>
                    </a:ext>
                  </a:extLst>
                </a:gridCol>
              </a:tblGrid>
              <a:tr h="383540">
                <a:tc>
                  <a:txBody>
                    <a:bodyPr/>
                    <a:lstStyle/>
                    <a:p>
                      <a:pPr marL="0" indent="0">
                        <a:lnSpc>
                          <a:spcPts val="1960"/>
                        </a:lnSpc>
                        <a:buNone/>
                      </a:pPr>
                      <a:r>
                        <a:rPr lang="en-US" sz="1400" b="1" dirty="0">
                          <a:solidFill>
                            <a:srgbClr val="FAF8F3"/>
                          </a:solidFill>
                          <a:latin typeface="IBM Plex Sans" pitchFamily="34" charset="0"/>
                          <a:ea typeface="IBM Plex Sans" pitchFamily="34" charset="-122"/>
                          <a:cs typeface="IBM Plex Sans" pitchFamily="34" charset="-120"/>
                        </a:rPr>
                        <a:t>Treatment</a:t>
                      </a:r>
                      <a:endParaRPr lang="en-US" sz="1400" dirty="0">
                        <a:latin typeface="IBM Plex Sans" charset="0"/>
                        <a:ea typeface="IBM Plex Sans" charset="0"/>
                        <a:cs typeface="IBM Plex Sans" charset="0"/>
                      </a:endParaRPr>
                    </a:p>
                  </a:txBody>
                  <a:tcPr marL="62230" marR="62230" marT="62230" marB="62230">
                    <a:lnL w="12700" cap="flat" cmpd="sng" algn="ctr">
                      <a:solidFill>
                        <a:srgbClr val="C7C6C2"/>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7C6C2"/>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960"/>
                        </a:lnSpc>
                        <a:buNone/>
                      </a:pPr>
                      <a:r>
                        <a:rPr lang="en-US" sz="1400" b="1" dirty="0">
                          <a:solidFill>
                            <a:srgbClr val="FAF8F3"/>
                          </a:solidFill>
                          <a:latin typeface="IBM Plex Sans" pitchFamily="34" charset="0"/>
                          <a:ea typeface="IBM Plex Sans" pitchFamily="34" charset="-122"/>
                          <a:cs typeface="IBM Plex Sans" pitchFamily="34" charset="-120"/>
                        </a:rPr>
                        <a:t>[Parameter 1 (unit)]</a:t>
                      </a:r>
                      <a:endParaRPr lang="en-US" sz="1400" dirty="0">
                        <a:latin typeface="IBM Plex Sans" charset="0"/>
                        <a:ea typeface="IBM Plex Sans" charset="0"/>
                        <a:cs typeface="IBM Plex Sans" charset="0"/>
                      </a:endParaRPr>
                    </a:p>
                  </a:txBody>
                  <a:tcPr marL="62230" marR="62230" marT="62230" marB="62230">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7C6C2"/>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960"/>
                        </a:lnSpc>
                        <a:buNone/>
                      </a:pPr>
                      <a:r>
                        <a:rPr lang="en-US" sz="1400" b="1" dirty="0">
                          <a:solidFill>
                            <a:srgbClr val="FAF8F3"/>
                          </a:solidFill>
                          <a:latin typeface="IBM Plex Sans" pitchFamily="34" charset="0"/>
                          <a:ea typeface="IBM Plex Sans" pitchFamily="34" charset="-122"/>
                          <a:cs typeface="IBM Plex Sans" pitchFamily="34" charset="-120"/>
                        </a:rPr>
                        <a:t>[Parameter 2 (unit)]</a:t>
                      </a:r>
                      <a:endParaRPr lang="en-US" sz="1400" dirty="0">
                        <a:latin typeface="IBM Plex Sans" charset="0"/>
                        <a:ea typeface="IBM Plex Sans" charset="0"/>
                        <a:cs typeface="IBM Plex Sans" charset="0"/>
                      </a:endParaRPr>
                    </a:p>
                  </a:txBody>
                  <a:tcPr marL="62230" marR="62230" marT="62230" marB="62230">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7C6C2"/>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tc>
                  <a:txBody>
                    <a:bodyPr/>
                    <a:lstStyle/>
                    <a:p>
                      <a:pPr marL="0" indent="0" algn="r">
                        <a:lnSpc>
                          <a:spcPts val="1960"/>
                        </a:lnSpc>
                        <a:buNone/>
                      </a:pPr>
                      <a:r>
                        <a:rPr lang="en-US" sz="1400" b="1" dirty="0">
                          <a:solidFill>
                            <a:srgbClr val="FAF8F3"/>
                          </a:solidFill>
                          <a:latin typeface="IBM Plex Sans" pitchFamily="34" charset="0"/>
                          <a:ea typeface="IBM Plex Sans" pitchFamily="34" charset="-122"/>
                          <a:cs typeface="IBM Plex Sans" pitchFamily="34" charset="-120"/>
                        </a:rPr>
                        <a:t>[Parameter 3 (unit)]</a:t>
                      </a:r>
                      <a:endParaRPr lang="en-US" sz="1400" dirty="0">
                        <a:latin typeface="IBM Plex Sans" charset="0"/>
                        <a:ea typeface="IBM Plex Sans" charset="0"/>
                        <a:cs typeface="IBM Plex Sans" charset="0"/>
                      </a:endParaRPr>
                    </a:p>
                  </a:txBody>
                  <a:tcPr marL="62230" marR="62230" marT="62230" marB="62230">
                    <a:lnL w="12700" cap="flat" cmpd="sng" algn="ctr">
                      <a:solidFill>
                        <a:srgbClr val="141E34"/>
                      </a:solidFill>
                      <a:prstDash val="solid"/>
                      <a:round/>
                      <a:headEnd type="none" w="med" len="med"/>
                      <a:tailEnd type="none" w="med" len="med"/>
                    </a:lnL>
                    <a:lnR w="12700" cap="flat" cmpd="sng" algn="ctr">
                      <a:solidFill>
                        <a:srgbClr val="141E34"/>
                      </a:solidFill>
                      <a:prstDash val="solid"/>
                      <a:round/>
                      <a:headEnd type="none" w="med" len="med"/>
                      <a:tailEnd type="none" w="med" len="med"/>
                    </a:lnR>
                    <a:lnT w="12700" cap="flat" cmpd="sng" algn="ctr">
                      <a:solidFill>
                        <a:srgbClr val="C7C6C2"/>
                      </a:solidFill>
                      <a:prstDash val="solid"/>
                      <a:round/>
                      <a:headEnd type="none" w="med" len="med"/>
                      <a:tailEnd type="none" w="med" len="med"/>
                    </a:lnT>
                    <a:lnB w="12700" cap="flat" cmpd="sng" algn="ctr">
                      <a:solidFill>
                        <a:srgbClr val="141E34"/>
                      </a:solidFill>
                      <a:prstDash val="solid"/>
                      <a:round/>
                      <a:headEnd type="none" w="med" len="med"/>
                      <a:tailEnd type="none" w="med" len="med"/>
                    </a:lnB>
                    <a:solidFill>
                      <a:srgbClr val="14213D"/>
                    </a:solidFill>
                  </a:tcPr>
                </a:tc>
                <a:extLst>
                  <a:ext uri="{0D108BD9-81ED-4DB2-BD59-A6C34878D82A}">
                    <a16:rowId xmlns:a16="http://schemas.microsoft.com/office/drawing/2014/main" val="10000"/>
                  </a:ext>
                </a:extLst>
              </a:tr>
              <a:tr h="383540">
                <a:tc>
                  <a:txBody>
                    <a:bodyPr/>
                    <a:lstStyle/>
                    <a:p>
                      <a:pPr marL="0" indent="0">
                        <a:lnSpc>
                          <a:spcPts val="1960"/>
                        </a:lnSpc>
                        <a:buNone/>
                      </a:pPr>
                      <a:r>
                        <a:rPr lang="en-US" sz="1400" dirty="0">
                          <a:solidFill>
                            <a:srgbClr val="14213D"/>
                          </a:solidFill>
                          <a:latin typeface="IBM Plex Sans" pitchFamily="34" charset="0"/>
                          <a:ea typeface="IBM Plex Sans" pitchFamily="34" charset="-122"/>
                          <a:cs typeface="IBM Plex Sans" pitchFamily="34" charset="-120"/>
                        </a:rPr>
                        <a:t>[T1: Control]</a:t>
                      </a:r>
                      <a:endParaRPr lang="en-US" sz="1400" dirty="0">
                        <a:latin typeface="IBM Plex Sans" charset="0"/>
                        <a:ea typeface="IBM Plex Sans" charset="0"/>
                        <a:cs typeface="IBM Plex Sans" charset="0"/>
                      </a:endParaRPr>
                    </a:p>
                  </a:txBody>
                  <a:tcPr marL="62230" marR="62230" marT="62230" marB="62230">
                    <a:lnL w="12700" cap="flat" cmpd="sng" algn="ctr">
                      <a:solidFill>
                        <a:srgbClr val="C7C6C2"/>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41E34"/>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extLst>
                  <a:ext uri="{0D108BD9-81ED-4DB2-BD59-A6C34878D82A}">
                    <a16:rowId xmlns:a16="http://schemas.microsoft.com/office/drawing/2014/main" val="10001"/>
                  </a:ext>
                </a:extLst>
              </a:tr>
              <a:tr h="383540">
                <a:tc>
                  <a:txBody>
                    <a:bodyPr/>
                    <a:lstStyle/>
                    <a:p>
                      <a:pPr marL="0" indent="0">
                        <a:lnSpc>
                          <a:spcPts val="1960"/>
                        </a:lnSpc>
                        <a:buNone/>
                      </a:pPr>
                      <a:r>
                        <a:rPr lang="en-US" sz="1400" dirty="0">
                          <a:solidFill>
                            <a:srgbClr val="14213D"/>
                          </a:solidFill>
                          <a:latin typeface="IBM Plex Sans" pitchFamily="34" charset="0"/>
                          <a:ea typeface="IBM Plex Sans" pitchFamily="34" charset="-122"/>
                          <a:cs typeface="IBM Plex Sans" pitchFamily="34" charset="-120"/>
                        </a:rPr>
                        <a:t>[T2]</a:t>
                      </a:r>
                      <a:endParaRPr lang="en-US" sz="1400" dirty="0">
                        <a:latin typeface="IBM Plex Sans" charset="0"/>
                        <a:ea typeface="IBM Plex Sans" charset="0"/>
                        <a:cs typeface="IBM Plex Sans" charset="0"/>
                      </a:endParaRPr>
                    </a:p>
                  </a:txBody>
                  <a:tcPr marL="62230" marR="62230" marT="62230" marB="62230">
                    <a:lnL w="12700" cap="flat" cmpd="sng" algn="ctr">
                      <a:solidFill>
                        <a:srgbClr val="C7C6C2"/>
                      </a:solidFill>
                      <a:prstDash val="solid"/>
                      <a:round/>
                      <a:headEnd type="none" w="med" len="med"/>
                      <a:tailEnd type="none" w="med" len="med"/>
                    </a:lnL>
                    <a:lnR w="12700" cap="flat" cmpd="sng" algn="ctr">
                      <a:solidFill>
                        <a:srgbClr val="C0BE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0BEB8"/>
                      </a:solidFill>
                      <a:prstDash val="solid"/>
                      <a:round/>
                      <a:headEnd type="none" w="med" len="med"/>
                      <a:tailEnd type="none" w="med" len="med"/>
                    </a:lnB>
                    <a:solidFill>
                      <a:srgbClr val="F1EEE6"/>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0BEB8"/>
                      </a:solidFill>
                      <a:prstDash val="solid"/>
                      <a:round/>
                      <a:headEnd type="none" w="med" len="med"/>
                      <a:tailEnd type="none" w="med" len="med"/>
                    </a:lnL>
                    <a:lnR w="12700" cap="flat" cmpd="sng" algn="ctr">
                      <a:solidFill>
                        <a:srgbClr val="C0BE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0BEB8"/>
                      </a:solidFill>
                      <a:prstDash val="solid"/>
                      <a:round/>
                      <a:headEnd type="none" w="med" len="med"/>
                      <a:tailEnd type="none" w="med" len="med"/>
                    </a:lnB>
                    <a:solidFill>
                      <a:srgbClr val="F1EEE6"/>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0BEB8"/>
                      </a:solidFill>
                      <a:prstDash val="solid"/>
                      <a:round/>
                      <a:headEnd type="none" w="med" len="med"/>
                      <a:tailEnd type="none" w="med" len="med"/>
                    </a:lnL>
                    <a:lnR w="12700" cap="flat" cmpd="sng" algn="ctr">
                      <a:solidFill>
                        <a:srgbClr val="C0BE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0BEB8"/>
                      </a:solidFill>
                      <a:prstDash val="solid"/>
                      <a:round/>
                      <a:headEnd type="none" w="med" len="med"/>
                      <a:tailEnd type="none" w="med" len="med"/>
                    </a:lnB>
                    <a:solidFill>
                      <a:srgbClr val="F1EEE6"/>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0BEB8"/>
                      </a:solidFill>
                      <a:prstDash val="solid"/>
                      <a:round/>
                      <a:headEnd type="none" w="med" len="med"/>
                      <a:tailEnd type="none" w="med" len="med"/>
                    </a:lnL>
                    <a:lnR w="12700" cap="flat" cmpd="sng" algn="ctr">
                      <a:solidFill>
                        <a:srgbClr val="C0BE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0BEB8"/>
                      </a:solidFill>
                      <a:prstDash val="solid"/>
                      <a:round/>
                      <a:headEnd type="none" w="med" len="med"/>
                      <a:tailEnd type="none" w="med" len="med"/>
                    </a:lnB>
                    <a:solidFill>
                      <a:srgbClr val="F1EEE6"/>
                    </a:solidFill>
                  </a:tcPr>
                </a:tc>
                <a:extLst>
                  <a:ext uri="{0D108BD9-81ED-4DB2-BD59-A6C34878D82A}">
                    <a16:rowId xmlns:a16="http://schemas.microsoft.com/office/drawing/2014/main" val="10002"/>
                  </a:ext>
                </a:extLst>
              </a:tr>
              <a:tr h="383540">
                <a:tc>
                  <a:txBody>
                    <a:bodyPr/>
                    <a:lstStyle/>
                    <a:p>
                      <a:pPr marL="0" indent="0">
                        <a:lnSpc>
                          <a:spcPts val="1960"/>
                        </a:lnSpc>
                        <a:buNone/>
                      </a:pPr>
                      <a:r>
                        <a:rPr lang="en-US" sz="1400" dirty="0">
                          <a:solidFill>
                            <a:srgbClr val="14213D"/>
                          </a:solidFill>
                          <a:latin typeface="IBM Plex Sans" pitchFamily="34" charset="0"/>
                          <a:ea typeface="IBM Plex Sans" pitchFamily="34" charset="-122"/>
                          <a:cs typeface="IBM Plex Sans" pitchFamily="34" charset="-120"/>
                        </a:rPr>
                        <a:t>[T3]</a:t>
                      </a:r>
                      <a:endParaRPr lang="en-US" sz="1400" dirty="0">
                        <a:latin typeface="IBM Plex Sans" charset="0"/>
                        <a:ea typeface="IBM Plex Sans" charset="0"/>
                        <a:cs typeface="IBM Plex Sans" charset="0"/>
                      </a:endParaRPr>
                    </a:p>
                  </a:txBody>
                  <a:tcPr marL="62230" marR="62230" marT="62230" marB="62230">
                    <a:lnL w="12700" cap="flat" cmpd="sng" algn="ctr">
                      <a:solidFill>
                        <a:srgbClr val="C7C6C2"/>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0BEB8"/>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0BEB8"/>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0BEB8"/>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0BEB8"/>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extLst>
                  <a:ext uri="{0D108BD9-81ED-4DB2-BD59-A6C34878D82A}">
                    <a16:rowId xmlns:a16="http://schemas.microsoft.com/office/drawing/2014/main" val="10003"/>
                  </a:ext>
                </a:extLst>
              </a:tr>
              <a:tr h="383540">
                <a:tc>
                  <a:txBody>
                    <a:bodyPr/>
                    <a:lstStyle/>
                    <a:p>
                      <a:pPr marL="0" indent="0">
                        <a:lnSpc>
                          <a:spcPts val="1960"/>
                        </a:lnSpc>
                        <a:buNone/>
                      </a:pPr>
                      <a:r>
                        <a:rPr lang="en-US" sz="1400" dirty="0">
                          <a:solidFill>
                            <a:srgbClr val="14213D"/>
                          </a:solidFill>
                          <a:latin typeface="IBM Plex Sans" pitchFamily="34" charset="0"/>
                          <a:ea typeface="IBM Plex Sans" pitchFamily="34" charset="-122"/>
                          <a:cs typeface="IBM Plex Sans" pitchFamily="34" charset="-120"/>
                        </a:rPr>
                        <a:t>[T4]</a:t>
                      </a:r>
                      <a:endParaRPr lang="en-US" sz="1400" dirty="0">
                        <a:latin typeface="IBM Plex Sans" charset="0"/>
                        <a:ea typeface="IBM Plex Sans" charset="0"/>
                        <a:cs typeface="IBM Plex Sans" charset="0"/>
                      </a:endParaRPr>
                    </a:p>
                  </a:txBody>
                  <a:tcPr marL="62230" marR="62230" marT="62230" marB="62230">
                    <a:lnL w="12700" cap="flat" cmpd="sng" algn="ctr">
                      <a:solidFill>
                        <a:srgbClr val="C7C6C2"/>
                      </a:solidFill>
                      <a:prstDash val="solid"/>
                      <a:round/>
                      <a:headEnd type="none" w="med" len="med"/>
                      <a:tailEnd type="none" w="med" len="med"/>
                    </a:lnL>
                    <a:lnR w="12700" cap="flat" cmpd="sng" algn="ctr">
                      <a:solidFill>
                        <a:srgbClr val="C0BE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0BEB8"/>
                      </a:solidFill>
                      <a:prstDash val="solid"/>
                      <a:round/>
                      <a:headEnd type="none" w="med" len="med"/>
                      <a:tailEnd type="none" w="med" len="med"/>
                    </a:lnB>
                    <a:solidFill>
                      <a:srgbClr val="F1EEE6"/>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0BEB8"/>
                      </a:solidFill>
                      <a:prstDash val="solid"/>
                      <a:round/>
                      <a:headEnd type="none" w="med" len="med"/>
                      <a:tailEnd type="none" w="med" len="med"/>
                    </a:lnL>
                    <a:lnR w="12700" cap="flat" cmpd="sng" algn="ctr">
                      <a:solidFill>
                        <a:srgbClr val="C0BE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0BEB8"/>
                      </a:solidFill>
                      <a:prstDash val="solid"/>
                      <a:round/>
                      <a:headEnd type="none" w="med" len="med"/>
                      <a:tailEnd type="none" w="med" len="med"/>
                    </a:lnB>
                    <a:solidFill>
                      <a:srgbClr val="F1EEE6"/>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0BEB8"/>
                      </a:solidFill>
                      <a:prstDash val="solid"/>
                      <a:round/>
                      <a:headEnd type="none" w="med" len="med"/>
                      <a:tailEnd type="none" w="med" len="med"/>
                    </a:lnL>
                    <a:lnR w="12700" cap="flat" cmpd="sng" algn="ctr">
                      <a:solidFill>
                        <a:srgbClr val="C0BE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0BEB8"/>
                      </a:solidFill>
                      <a:prstDash val="solid"/>
                      <a:round/>
                      <a:headEnd type="none" w="med" len="med"/>
                      <a:tailEnd type="none" w="med" len="med"/>
                    </a:lnB>
                    <a:solidFill>
                      <a:srgbClr val="F1EEE6"/>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[mean ± SE]</a:t>
                      </a:r>
                      <a:endParaRPr lang="en-US" sz="1400" dirty="0">
                        <a:latin typeface="IBM Plex Sans" charset="0"/>
                        <a:ea typeface="IBM Plex Sans" charset="0"/>
                        <a:cs typeface="IBM Plex Sans" charset="0"/>
                      </a:endParaRPr>
                    </a:p>
                  </a:txBody>
                  <a:tcPr marL="62230" marR="62230" marT="62230" marB="62230">
                    <a:lnL w="12700" cap="flat" cmpd="sng" algn="ctr">
                      <a:solidFill>
                        <a:srgbClr val="C0BEB8"/>
                      </a:solidFill>
                      <a:prstDash val="solid"/>
                      <a:round/>
                      <a:headEnd type="none" w="med" len="med"/>
                      <a:tailEnd type="none" w="med" len="med"/>
                    </a:lnL>
                    <a:lnR w="12700" cap="flat" cmpd="sng" algn="ctr">
                      <a:solidFill>
                        <a:srgbClr val="C0BE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0BEB8"/>
                      </a:solidFill>
                      <a:prstDash val="solid"/>
                      <a:round/>
                      <a:headEnd type="none" w="med" len="med"/>
                      <a:tailEnd type="none" w="med" len="med"/>
                    </a:lnB>
                    <a:solidFill>
                      <a:srgbClr val="F1EEE6"/>
                    </a:solidFill>
                  </a:tcPr>
                </a:tc>
                <a:extLst>
                  <a:ext uri="{0D108BD9-81ED-4DB2-BD59-A6C34878D82A}">
                    <a16:rowId xmlns:a16="http://schemas.microsoft.com/office/drawing/2014/main" val="10004"/>
                  </a:ext>
                </a:extLst>
              </a:tr>
              <a:tr h="383540">
                <a:tc>
                  <a:txBody>
                    <a:bodyPr/>
                    <a:lstStyle/>
                    <a:p>
                      <a:pPr marL="0" indent="0">
                        <a:lnSpc>
                          <a:spcPts val="1960"/>
                        </a:lnSpc>
                        <a:buNone/>
                      </a:pPr>
                      <a:r>
                        <a:rPr lang="en-US" sz="1400" dirty="0">
                          <a:solidFill>
                            <a:srgbClr val="14213D"/>
                          </a:solidFill>
                          <a:latin typeface="IBM Plex Sans" pitchFamily="34" charset="0"/>
                          <a:ea typeface="IBM Plex Sans" pitchFamily="34" charset="-122"/>
                          <a:cs typeface="IBM Plex Sans" pitchFamily="34" charset="-120"/>
                        </a:rPr>
                        <a:t>[CD (p = 0.05) or p-value]</a:t>
                      </a:r>
                      <a:endParaRPr lang="en-US" sz="1400" dirty="0">
                        <a:latin typeface="IBM Plex Sans" charset="0"/>
                        <a:ea typeface="IBM Plex Sans" charset="0"/>
                        <a:cs typeface="IBM Plex Sans" charset="0"/>
                      </a:endParaRPr>
                    </a:p>
                  </a:txBody>
                  <a:tcPr marL="62230" marR="62230" marT="62230" marB="62230">
                    <a:lnL w="12700" cap="flat" cmpd="sng" algn="ctr">
                      <a:solidFill>
                        <a:srgbClr val="C7C6C2"/>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0BEB8"/>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0BEB8"/>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0BEB8"/>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tc>
                  <a:txBody>
                    <a:bodyPr/>
                    <a:lstStyle/>
                    <a:p>
                      <a:pPr marL="0" indent="0" algn="r">
                        <a:lnSpc>
                          <a:spcPts val="1960"/>
                        </a:lnSpc>
                        <a:buNone/>
                      </a:pPr>
                      <a:r>
                        <a:rPr lang="en-US" sz="1400" dirty="0">
                          <a:solidFill>
                            <a:srgbClr val="14213D"/>
                          </a:solidFill>
                          <a:latin typeface="IBM Plex Sans" pitchFamily="34" charset="0"/>
                          <a:ea typeface="IBM Plex Sans" pitchFamily="34" charset="-122"/>
                          <a:cs typeface="IBM Plex Sans" pitchFamily="34" charset="-120"/>
                        </a:rPr>
                        <a:t>[__]</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0BEB8"/>
                      </a:solidFill>
                      <a:prstDash val="solid"/>
                      <a:round/>
                      <a:headEnd type="none" w="med" len="med"/>
                      <a:tailEnd type="none" w="med" len="med"/>
                    </a:lnT>
                    <a:lnB w="12700" cap="flat" cmpd="sng" algn="ctr">
                      <a:solidFill>
                        <a:srgbClr val="CBCAC6"/>
                      </a:solidFill>
                      <a:prstDash val="solid"/>
                      <a:round/>
                      <a:headEnd type="none" w="med" len="med"/>
                      <a:tailEnd type="none" w="med" len="med"/>
                    </a:lnB>
                    <a:solidFill>
                      <a:srgbClr val="FFFDF9"/>
                    </a:solidFill>
                  </a:tcPr>
                </a:tc>
                <a:extLst>
                  <a:ext uri="{0D108BD9-81ED-4DB2-BD59-A6C34878D82A}">
                    <a16:rowId xmlns:a16="http://schemas.microsoft.com/office/drawing/2014/main" val="10005"/>
                  </a:ext>
                </a:extLst>
              </a:tr>
            </a:tbl>
          </a:graphicData>
        </a:graphic>
      </p:graphicFrame>
      <p:sp>
        <p:nvSpPr>
          <p:cNvPr id="6" name="Text 3"/>
          <p:cNvSpPr/>
          <p:nvPr/>
        </p:nvSpPr>
        <p:spPr>
          <a:xfrm>
            <a:off x="812800" y="4627880"/>
            <a:ext cx="10883393"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Takeaway: [which treatment performed best, by how much, and whether the difference is significant].</a:t>
            </a:r>
            <a:endParaRPr lang="en-US" sz="1400" dirty="0"/>
          </a:p>
        </p:txBody>
      </p:sp>
      <p:sp>
        <p:nvSpPr>
          <p:cNvPr id="7" name="Text 4"/>
          <p:cNvSpPr/>
          <p:nvPr/>
        </p:nvSpPr>
        <p:spPr>
          <a:xfrm>
            <a:off x="812800" y="6238241"/>
            <a:ext cx="2651443"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[Short title] · [Presenting author]</a:t>
            </a:r>
            <a:endParaRPr lang="en-US" sz="1200" dirty="0"/>
          </a:p>
        </p:txBody>
      </p:sp>
      <p:sp>
        <p:nvSpPr>
          <p:cNvPr id="8" name="Text 5"/>
          <p:cNvSpPr/>
          <p:nvPr/>
        </p:nvSpPr>
        <p:spPr>
          <a:xfrm>
            <a:off x="11003344" y="6238241"/>
            <a:ext cx="375857"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A7179"/>
                </a:solidFill>
                <a:latin typeface="IBM Plex Sans" pitchFamily="34" charset="0"/>
                <a:ea typeface="IBM Plex Sans" pitchFamily="34" charset="-122"/>
                <a:cs typeface="IBM Plex Sans" pitchFamily="34" charset="-120"/>
              </a:rPr>
              <a:t>4 / 9</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3"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0B6E6E"/>
                </a:solidFill>
                <a:latin typeface="IBM Plex Sans" pitchFamily="34" charset="0"/>
                <a:ea typeface="IBM Plex Sans" pitchFamily="34" charset="-122"/>
                <a:cs typeface="IBM Plex Sans" pitchFamily="34" charset="-120"/>
              </a:rPr>
              <a:t>SLIDE 5 · RESULTS &amp; DISCUSSION · GRAPH</a:t>
            </a:r>
            <a:endParaRPr lang="en-US" sz="1200" dirty="0"/>
          </a:p>
        </p:txBody>
      </p:sp>
      <p:sp>
        <p:nvSpPr>
          <p:cNvPr id="3" name="Text 1"/>
          <p:cNvSpPr>
            <a:spLocks noGrp="1"/>
          </p:cNvSpPr>
          <p:nvPr>
            <p:ph type="title"/>
          </p:nvPr>
        </p:nvSpPr>
        <p:spPr>
          <a:xfrm>
            <a:off x="812800" y="1127761"/>
            <a:ext cx="10883393" cy="49276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4213D"/>
                </a:solidFill>
                <a:latin typeface="Source Serif 4" pitchFamily="18" charset="0"/>
                <a:ea typeface="Source Serif 4" pitchFamily="18" charset="-122"/>
                <a:cs typeface="Source Serif 4" pitchFamily="18" charset="-120"/>
              </a:rPr>
              <a:t>[Finding 2 stated as one sentence]</a:t>
            </a:r>
            <a:endParaRPr lang="en-US" sz="3200" dirty="0"/>
          </a:p>
        </p:txBody>
      </p:sp>
      <p:sp>
        <p:nvSpPr>
          <p:cNvPr id="4" name="Shape 2"/>
          <p:cNvSpPr/>
          <p:nvPr/>
        </p:nvSpPr>
        <p:spPr>
          <a:xfrm>
            <a:off x="819150" y="1855471"/>
            <a:ext cx="5575300" cy="2889250"/>
          </a:xfrm>
          <a:prstGeom prst="roundRect">
            <a:avLst>
              <a:gd name="adj" fmla="val 3297"/>
            </a:avLst>
          </a:prstGeom>
          <a:solidFill>
            <a:srgbClr val="F1EEE6"/>
          </a:solidFill>
          <a:ln w="12700">
            <a:solidFill>
              <a:srgbClr val="B9B2A3"/>
            </a:solidFill>
            <a:prstDash val="dash"/>
          </a:ln>
        </p:spPr>
      </p:sp>
      <p:pic>
        <p:nvPicPr>
          <p:cNvPr id="5" name="Image 0" descr="Placeholder outline of a bar graph"/>
          <p:cNvPicPr>
            <a:picLocks noChangeAspect="1"/>
          </p:cNvPicPr>
          <p:nvPr/>
        </p:nvPicPr>
        <p:blipFill>
          <a:blip r:embed="rId3"/>
          <a:srcRect/>
          <a:stretch/>
        </p:blipFill>
        <p:spPr>
          <a:xfrm>
            <a:off x="1320800" y="2062482"/>
            <a:ext cx="4572000" cy="2159000"/>
          </a:xfrm>
          <a:prstGeom prst="rect">
            <a:avLst/>
          </a:prstGeom>
        </p:spPr>
      </p:pic>
      <p:sp>
        <p:nvSpPr>
          <p:cNvPr id="6" name="Text 3"/>
          <p:cNvSpPr/>
          <p:nvPr/>
        </p:nvSpPr>
        <p:spPr>
          <a:xfrm>
            <a:off x="825500" y="4323082"/>
            <a:ext cx="5562547" cy="240030"/>
          </a:xfrm>
          <a:prstGeom prst="rect">
            <a:avLst/>
          </a:prstGeom>
          <a:noFill/>
          <a:ln/>
        </p:spPr>
        <p:txBody>
          <a:bodyPr wrap="square" lIns="0" tIns="0" rIns="0" bIns="0" rtlCol="0" anchor="t">
            <a:normAutofit/>
          </a:bodyPr>
          <a:lstStyle/>
          <a:p>
            <a:pPr marL="0" indent="0" algn="ctr">
              <a:lnSpc>
                <a:spcPts val="1690"/>
              </a:lnSpc>
              <a:buNone/>
            </a:pPr>
            <a:r>
              <a:rPr lang="en-US" sz="1300" b="1" dirty="0">
                <a:solidFill>
                  <a:srgbClr val="3D4759"/>
                </a:solidFill>
                <a:latin typeface="IBM Plex Sans" pitchFamily="34" charset="0"/>
                <a:ea typeface="IBM Plex Sans" pitchFamily="34" charset="-122"/>
                <a:cs typeface="IBM Plex Sans" pitchFamily="34" charset="-120"/>
              </a:rPr>
              <a:t>[Insert graph here] Fig. 1. [Caption: what is plotted, with units]</a:t>
            </a:r>
            <a:endParaRPr lang="en-US" sz="1300" dirty="0"/>
          </a:p>
        </p:txBody>
      </p:sp>
      <p:sp>
        <p:nvSpPr>
          <p:cNvPr id="7" name="Shape 4"/>
          <p:cNvSpPr/>
          <p:nvPr/>
        </p:nvSpPr>
        <p:spPr>
          <a:xfrm>
            <a:off x="6807200" y="1855471"/>
            <a:ext cx="4572000" cy="0"/>
          </a:xfrm>
          <a:prstGeom prst="line">
            <a:avLst/>
          </a:prstGeom>
          <a:noFill/>
          <a:ln w="12700">
            <a:solidFill>
              <a:srgbClr val="D9D3C5"/>
            </a:solidFill>
            <a:prstDash val="solid"/>
          </a:ln>
        </p:spPr>
      </p:sp>
      <p:sp>
        <p:nvSpPr>
          <p:cNvPr id="8" name="Text 5"/>
          <p:cNvSpPr/>
          <p:nvPr/>
        </p:nvSpPr>
        <p:spPr>
          <a:xfrm>
            <a:off x="6807200" y="1986282"/>
            <a:ext cx="4709160"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B6E6E"/>
                </a:solidFill>
                <a:latin typeface="IBM Plex Sans" pitchFamily="34" charset="0"/>
                <a:ea typeface="IBM Plex Sans" pitchFamily="34" charset="-122"/>
                <a:cs typeface="IBM Plex Sans" pitchFamily="34" charset="-120"/>
              </a:rPr>
              <a:t>TREND</a:t>
            </a:r>
            <a:endParaRPr lang="en-US" sz="1200" dirty="0"/>
          </a:p>
        </p:txBody>
      </p:sp>
      <p:sp>
        <p:nvSpPr>
          <p:cNvPr id="9" name="Text 6"/>
          <p:cNvSpPr/>
          <p:nvPr/>
        </p:nvSpPr>
        <p:spPr>
          <a:xfrm>
            <a:off x="6807200" y="2250442"/>
            <a:ext cx="470916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[What rises, falls or peaks, and where]</a:t>
            </a:r>
            <a:endParaRPr lang="en-US" sz="1400" dirty="0"/>
          </a:p>
        </p:txBody>
      </p:sp>
      <p:sp>
        <p:nvSpPr>
          <p:cNvPr id="10" name="Shape 7"/>
          <p:cNvSpPr/>
          <p:nvPr/>
        </p:nvSpPr>
        <p:spPr>
          <a:xfrm>
            <a:off x="6807200" y="2632711"/>
            <a:ext cx="4572000" cy="0"/>
          </a:xfrm>
          <a:prstGeom prst="line">
            <a:avLst/>
          </a:prstGeom>
          <a:noFill/>
          <a:ln w="12700">
            <a:solidFill>
              <a:srgbClr val="D9D3C5"/>
            </a:solidFill>
            <a:prstDash val="solid"/>
          </a:ln>
        </p:spPr>
      </p:sp>
      <p:sp>
        <p:nvSpPr>
          <p:cNvPr id="11" name="Text 8"/>
          <p:cNvSpPr/>
          <p:nvPr/>
        </p:nvSpPr>
        <p:spPr>
          <a:xfrm>
            <a:off x="6807200" y="2763521"/>
            <a:ext cx="4709160"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B6E6E"/>
                </a:solidFill>
                <a:latin typeface="IBM Plex Sans" pitchFamily="34" charset="0"/>
                <a:ea typeface="IBM Plex Sans" pitchFamily="34" charset="-122"/>
                <a:cs typeface="IBM Plex Sans" pitchFamily="34" charset="-120"/>
              </a:rPr>
              <a:t>COMPARISON</a:t>
            </a:r>
            <a:endParaRPr lang="en-US" sz="1200" dirty="0"/>
          </a:p>
        </p:txBody>
      </p:sp>
      <p:sp>
        <p:nvSpPr>
          <p:cNvPr id="12" name="Text 9"/>
          <p:cNvSpPr/>
          <p:nvPr/>
        </p:nvSpPr>
        <p:spPr>
          <a:xfrm>
            <a:off x="6807200" y="3027682"/>
            <a:ext cx="470916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[Best vs control: __ % difference, p &lt; __]</a:t>
            </a:r>
            <a:endParaRPr lang="en-US" sz="1400" dirty="0"/>
          </a:p>
        </p:txBody>
      </p:sp>
      <p:sp>
        <p:nvSpPr>
          <p:cNvPr id="13" name="Shape 10"/>
          <p:cNvSpPr/>
          <p:nvPr/>
        </p:nvSpPr>
        <p:spPr>
          <a:xfrm>
            <a:off x="6807200" y="3409953"/>
            <a:ext cx="4572000" cy="0"/>
          </a:xfrm>
          <a:prstGeom prst="line">
            <a:avLst/>
          </a:prstGeom>
          <a:noFill/>
          <a:ln w="12700">
            <a:solidFill>
              <a:srgbClr val="D9D3C5"/>
            </a:solidFill>
            <a:prstDash val="solid"/>
          </a:ln>
        </p:spPr>
      </p:sp>
      <p:sp>
        <p:nvSpPr>
          <p:cNvPr id="14" name="Text 11"/>
          <p:cNvSpPr/>
          <p:nvPr/>
        </p:nvSpPr>
        <p:spPr>
          <a:xfrm>
            <a:off x="6807200" y="3540761"/>
            <a:ext cx="4709160"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B6E6E"/>
                </a:solidFill>
                <a:latin typeface="IBM Plex Sans" pitchFamily="34" charset="0"/>
                <a:ea typeface="IBM Plex Sans" pitchFamily="34" charset="-122"/>
                <a:cs typeface="IBM Plex Sans" pitchFamily="34" charset="-120"/>
              </a:rPr>
              <a:t>WHY IT HAPPENS</a:t>
            </a:r>
            <a:endParaRPr lang="en-US" sz="1200" dirty="0"/>
          </a:p>
        </p:txBody>
      </p:sp>
      <p:sp>
        <p:nvSpPr>
          <p:cNvPr id="15" name="Text 12"/>
          <p:cNvSpPr/>
          <p:nvPr/>
        </p:nvSpPr>
        <p:spPr>
          <a:xfrm>
            <a:off x="6807200" y="3804921"/>
            <a:ext cx="4709160"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[Likely reason, supported by (Author, Year)]</a:t>
            </a:r>
            <a:endParaRPr lang="en-US" sz="1400" dirty="0"/>
          </a:p>
        </p:txBody>
      </p:sp>
      <p:sp>
        <p:nvSpPr>
          <p:cNvPr id="16" name="Text 13"/>
          <p:cNvSpPr/>
          <p:nvPr/>
        </p:nvSpPr>
        <p:spPr>
          <a:xfrm>
            <a:off x="812800" y="6238242"/>
            <a:ext cx="2651443"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[Short title] · [Presenting author]</a:t>
            </a:r>
            <a:endParaRPr lang="en-US" sz="1200" dirty="0"/>
          </a:p>
        </p:txBody>
      </p:sp>
      <p:sp>
        <p:nvSpPr>
          <p:cNvPr id="17" name="Text 14"/>
          <p:cNvSpPr/>
          <p:nvPr/>
        </p:nvSpPr>
        <p:spPr>
          <a:xfrm>
            <a:off x="11003344" y="6238242"/>
            <a:ext cx="375857"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A7179"/>
                </a:solidFill>
                <a:latin typeface="IBM Plex Sans" pitchFamily="34" charset="0"/>
                <a:ea typeface="IBM Plex Sans" pitchFamily="34" charset="-122"/>
                <a:cs typeface="IBM Plex Sans" pitchFamily="34" charset="-120"/>
              </a:rPr>
              <a:t>5 / 9</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3"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0B6E6E"/>
                </a:solidFill>
                <a:latin typeface="IBM Plex Sans" pitchFamily="34" charset="0"/>
                <a:ea typeface="IBM Plex Sans" pitchFamily="34" charset="-122"/>
                <a:cs typeface="IBM Plex Sans" pitchFamily="34" charset="-120"/>
              </a:rPr>
              <a:t>SLIDE 6 · RESULTS &amp; DISCUSSION · IMAGE</a:t>
            </a:r>
            <a:endParaRPr lang="en-US" sz="1200" dirty="0"/>
          </a:p>
        </p:txBody>
      </p:sp>
      <p:sp>
        <p:nvSpPr>
          <p:cNvPr id="3" name="Text 1"/>
          <p:cNvSpPr>
            <a:spLocks noGrp="1"/>
          </p:cNvSpPr>
          <p:nvPr>
            <p:ph type="title"/>
          </p:nvPr>
        </p:nvSpPr>
        <p:spPr>
          <a:xfrm>
            <a:off x="812800" y="1127758"/>
            <a:ext cx="10883393" cy="49276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4213D"/>
                </a:solidFill>
                <a:latin typeface="Source Serif 4" pitchFamily="18" charset="0"/>
                <a:ea typeface="Source Serif 4" pitchFamily="18" charset="-122"/>
                <a:cs typeface="Source Serif 4" pitchFamily="18" charset="-120"/>
              </a:rPr>
              <a:t>[Finding 3 stated as one sentence]</a:t>
            </a:r>
            <a:endParaRPr lang="en-US" sz="3200" dirty="0"/>
          </a:p>
        </p:txBody>
      </p:sp>
      <p:sp>
        <p:nvSpPr>
          <p:cNvPr id="4" name="Text 2"/>
          <p:cNvSpPr/>
          <p:nvPr/>
        </p:nvSpPr>
        <p:spPr>
          <a:xfrm>
            <a:off x="819150" y="1855468"/>
            <a:ext cx="5168900" cy="2400300"/>
          </a:xfrm>
          <a:prstGeom prst="roundRect">
            <a:avLst>
              <a:gd name="adj" fmla="val 3968"/>
            </a:avLst>
          </a:prstGeom>
          <a:solidFill>
            <a:srgbClr val="F1EEE6"/>
          </a:solidFill>
          <a:ln w="12700">
            <a:solidFill>
              <a:srgbClr val="B9B2A3"/>
            </a:solidFill>
            <a:prstDash val="dash"/>
          </a:ln>
        </p:spPr>
        <p:txBody>
          <a:bodyPr wrap="square" lIns="179112" tIns="179112" rIns="179112" bIns="179112" rtlCol="0" anchor="ctr">
            <a:normAutofit/>
          </a:bodyPr>
          <a:lstStyle/>
          <a:p>
            <a:pPr marL="0" indent="0" algn="ctr">
              <a:lnSpc>
                <a:spcPts val="1960"/>
              </a:lnSpc>
              <a:buNone/>
            </a:pPr>
            <a:r>
              <a:rPr lang="en-US" sz="1400" b="1" dirty="0">
                <a:solidFill>
                  <a:srgbClr val="3D4759"/>
                </a:solidFill>
                <a:latin typeface="IBM Plex Sans" pitchFamily="34" charset="0"/>
                <a:ea typeface="IBM Plex Sans" pitchFamily="34" charset="-122"/>
                <a:cs typeface="IBM Plex Sans" pitchFamily="34" charset="-120"/>
              </a:rPr>
              <a:t>[Insert photo / micrograph / map]</a:t>
            </a:r>
            <a:endParaRPr lang="en-US" sz="1400" dirty="0"/>
          </a:p>
        </p:txBody>
      </p:sp>
      <p:sp>
        <p:nvSpPr>
          <p:cNvPr id="5" name="Text 3"/>
          <p:cNvSpPr/>
          <p:nvPr/>
        </p:nvSpPr>
        <p:spPr>
          <a:xfrm>
            <a:off x="812800" y="4363718"/>
            <a:ext cx="5337048"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759"/>
                </a:solidFill>
                <a:latin typeface="IBM Plex Sans" pitchFamily="34" charset="0"/>
                <a:ea typeface="IBM Plex Sans" pitchFamily="34" charset="-122"/>
                <a:cs typeface="IBM Plex Sans" pitchFamily="34" charset="-120"/>
              </a:rPr>
              <a:t>Fig. 2a. [Control: what the image shows; scale bar = __]</a:t>
            </a:r>
            <a:endParaRPr lang="en-US" sz="1300" dirty="0"/>
          </a:p>
        </p:txBody>
      </p:sp>
      <p:sp>
        <p:nvSpPr>
          <p:cNvPr id="6" name="Text 4"/>
          <p:cNvSpPr/>
          <p:nvPr/>
        </p:nvSpPr>
        <p:spPr>
          <a:xfrm>
            <a:off x="6203950" y="1855468"/>
            <a:ext cx="5168900" cy="2400300"/>
          </a:xfrm>
          <a:prstGeom prst="roundRect">
            <a:avLst>
              <a:gd name="adj" fmla="val 3968"/>
            </a:avLst>
          </a:prstGeom>
          <a:solidFill>
            <a:srgbClr val="F1EEE6"/>
          </a:solidFill>
          <a:ln w="12700">
            <a:solidFill>
              <a:srgbClr val="B9B2A3"/>
            </a:solidFill>
            <a:prstDash val="dash"/>
          </a:ln>
        </p:spPr>
        <p:txBody>
          <a:bodyPr wrap="square" lIns="179112" tIns="179112" rIns="179112" bIns="179112" rtlCol="0" anchor="ctr">
            <a:normAutofit/>
          </a:bodyPr>
          <a:lstStyle/>
          <a:p>
            <a:pPr marL="0" indent="0" algn="ctr">
              <a:lnSpc>
                <a:spcPts val="1960"/>
              </a:lnSpc>
              <a:buNone/>
            </a:pPr>
            <a:r>
              <a:rPr lang="en-US" sz="1400" b="1" dirty="0">
                <a:solidFill>
                  <a:srgbClr val="3D4759"/>
                </a:solidFill>
                <a:latin typeface="IBM Plex Sans" pitchFamily="34" charset="0"/>
                <a:ea typeface="IBM Plex Sans" pitchFamily="34" charset="-122"/>
                <a:cs typeface="IBM Plex Sans" pitchFamily="34" charset="-120"/>
              </a:rPr>
              <a:t>[Insert photo / micrograph / map]</a:t>
            </a:r>
            <a:endParaRPr lang="en-US" sz="1400" dirty="0"/>
          </a:p>
        </p:txBody>
      </p:sp>
      <p:sp>
        <p:nvSpPr>
          <p:cNvPr id="7" name="Text 5"/>
          <p:cNvSpPr/>
          <p:nvPr/>
        </p:nvSpPr>
        <p:spPr>
          <a:xfrm>
            <a:off x="6197600" y="4363718"/>
            <a:ext cx="5337048"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3D4759"/>
                </a:solidFill>
                <a:latin typeface="IBM Plex Sans" pitchFamily="34" charset="0"/>
                <a:ea typeface="IBM Plex Sans" pitchFamily="34" charset="-122"/>
                <a:cs typeface="IBM Plex Sans" pitchFamily="34" charset="-120"/>
              </a:rPr>
              <a:t>Fig. 2b. [Treatment: what the image shows; scale bar = __]</a:t>
            </a:r>
            <a:endParaRPr lang="en-US" sz="1300" dirty="0"/>
          </a:p>
        </p:txBody>
      </p:sp>
      <p:sp>
        <p:nvSpPr>
          <p:cNvPr id="8" name="Text 6"/>
          <p:cNvSpPr/>
          <p:nvPr/>
        </p:nvSpPr>
        <p:spPr>
          <a:xfrm>
            <a:off x="812800" y="4848858"/>
            <a:ext cx="10883393"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Takeaway: [the visible difference between the two images and what it confirms].</a:t>
            </a:r>
            <a:endParaRPr lang="en-US" sz="1400" dirty="0"/>
          </a:p>
        </p:txBody>
      </p:sp>
      <p:sp>
        <p:nvSpPr>
          <p:cNvPr id="9" name="Text 7"/>
          <p:cNvSpPr/>
          <p:nvPr/>
        </p:nvSpPr>
        <p:spPr>
          <a:xfrm>
            <a:off x="812800" y="6238239"/>
            <a:ext cx="2651443"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[Short title] · [Presenting author]</a:t>
            </a:r>
            <a:endParaRPr lang="en-US" sz="1200" dirty="0"/>
          </a:p>
        </p:txBody>
      </p:sp>
      <p:sp>
        <p:nvSpPr>
          <p:cNvPr id="10" name="Text 8"/>
          <p:cNvSpPr/>
          <p:nvPr/>
        </p:nvSpPr>
        <p:spPr>
          <a:xfrm>
            <a:off x="11003344" y="6238239"/>
            <a:ext cx="375857"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A7179"/>
                </a:solidFill>
                <a:latin typeface="IBM Plex Sans" pitchFamily="34" charset="0"/>
                <a:ea typeface="IBM Plex Sans" pitchFamily="34" charset="-122"/>
                <a:cs typeface="IBM Plex Sans" pitchFamily="34" charset="-120"/>
              </a:rPr>
              <a:t>6 / 9</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3"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0B6E6E"/>
                </a:solidFill>
                <a:latin typeface="IBM Plex Sans" pitchFamily="34" charset="0"/>
                <a:ea typeface="IBM Plex Sans" pitchFamily="34" charset="-122"/>
                <a:cs typeface="IBM Plex Sans" pitchFamily="34" charset="-120"/>
              </a:rPr>
              <a:t>SLIDE 7 · RESULTS &amp; DISCUSSION · INTERPRETATION</a:t>
            </a:r>
            <a:endParaRPr lang="en-US" sz="1200" dirty="0"/>
          </a:p>
        </p:txBody>
      </p:sp>
      <p:sp>
        <p:nvSpPr>
          <p:cNvPr id="3" name="Text 1"/>
          <p:cNvSpPr>
            <a:spLocks noGrp="1"/>
          </p:cNvSpPr>
          <p:nvPr>
            <p:ph type="title"/>
          </p:nvPr>
        </p:nvSpPr>
        <p:spPr>
          <a:xfrm>
            <a:off x="812800" y="1127761"/>
            <a:ext cx="10883393" cy="49276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4213D"/>
                </a:solidFill>
                <a:latin typeface="Source Serif 4" pitchFamily="18" charset="0"/>
                <a:ea typeface="Source Serif 4" pitchFamily="18" charset="-122"/>
                <a:cs typeface="Source Serif 4" pitchFamily="18" charset="-120"/>
              </a:rPr>
              <a:t>How the findings fit together</a:t>
            </a:r>
            <a:endParaRPr lang="en-US" sz="3200" dirty="0"/>
          </a:p>
        </p:txBody>
      </p:sp>
      <p:sp>
        <p:nvSpPr>
          <p:cNvPr id="4" name="Text 2"/>
          <p:cNvSpPr/>
          <p:nvPr/>
        </p:nvSpPr>
        <p:spPr>
          <a:xfrm>
            <a:off x="812800" y="1849118"/>
            <a:ext cx="2616200"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B6E6E"/>
                </a:solidFill>
                <a:latin typeface="IBM Plex Sans" pitchFamily="34" charset="0"/>
                <a:ea typeface="IBM Plex Sans" pitchFamily="34" charset="-122"/>
                <a:cs typeface="IBM Plex Sans" pitchFamily="34" charset="-120"/>
              </a:rPr>
              <a:t>OUR FINDING</a:t>
            </a:r>
            <a:endParaRPr lang="en-US" sz="1200" dirty="0"/>
          </a:p>
        </p:txBody>
      </p:sp>
      <p:sp>
        <p:nvSpPr>
          <p:cNvPr id="5" name="Text 3"/>
          <p:cNvSpPr/>
          <p:nvPr/>
        </p:nvSpPr>
        <p:spPr>
          <a:xfrm>
            <a:off x="3657600" y="1849118"/>
            <a:ext cx="3819652"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B6E6E"/>
                </a:solidFill>
                <a:latin typeface="IBM Plex Sans" pitchFamily="34" charset="0"/>
                <a:ea typeface="IBM Plex Sans" pitchFamily="34" charset="-122"/>
                <a:cs typeface="IBM Plex Sans" pitchFamily="34" charset="-120"/>
              </a:rPr>
              <a:t>EARLIER WORK</a:t>
            </a:r>
            <a:endParaRPr lang="en-US" sz="1200" dirty="0"/>
          </a:p>
        </p:txBody>
      </p:sp>
      <p:sp>
        <p:nvSpPr>
          <p:cNvPr id="6" name="Text 4"/>
          <p:cNvSpPr/>
          <p:nvPr/>
        </p:nvSpPr>
        <p:spPr>
          <a:xfrm>
            <a:off x="7670801" y="1849118"/>
            <a:ext cx="3819652" cy="23876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B6E6E"/>
                </a:solidFill>
                <a:latin typeface="IBM Plex Sans" pitchFamily="34" charset="0"/>
                <a:ea typeface="IBM Plex Sans" pitchFamily="34" charset="-122"/>
                <a:cs typeface="IBM Plex Sans" pitchFamily="34" charset="-120"/>
              </a:rPr>
              <a:t>EXPLANATION / IMPLICATION</a:t>
            </a:r>
            <a:endParaRPr lang="en-US" sz="1200" dirty="0"/>
          </a:p>
        </p:txBody>
      </p:sp>
      <p:sp>
        <p:nvSpPr>
          <p:cNvPr id="7" name="Shape 5"/>
          <p:cNvSpPr/>
          <p:nvPr/>
        </p:nvSpPr>
        <p:spPr>
          <a:xfrm>
            <a:off x="812800" y="2297429"/>
            <a:ext cx="10566401" cy="0"/>
          </a:xfrm>
          <a:prstGeom prst="line">
            <a:avLst/>
          </a:prstGeom>
          <a:noFill/>
          <a:ln w="12700">
            <a:solidFill>
              <a:srgbClr val="D9D3C5"/>
            </a:solidFill>
            <a:prstDash val="solid"/>
          </a:ln>
        </p:spPr>
      </p:sp>
      <p:sp>
        <p:nvSpPr>
          <p:cNvPr id="8" name="Text 6"/>
          <p:cNvSpPr/>
          <p:nvPr/>
        </p:nvSpPr>
        <p:spPr>
          <a:xfrm>
            <a:off x="812800" y="2453639"/>
            <a:ext cx="2844800"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4213D"/>
                </a:solidFill>
                <a:latin typeface="Source Serif 4" pitchFamily="18" charset="0"/>
                <a:ea typeface="Source Serif 4" pitchFamily="18" charset="-122"/>
                <a:cs typeface="Source Serif 4" pitchFamily="18" charset="-120"/>
              </a:rPr>
              <a:t>[Finding 1 in a few words]</a:t>
            </a:r>
            <a:endParaRPr lang="en-US" sz="1600" dirty="0"/>
          </a:p>
        </p:txBody>
      </p:sp>
      <p:sp>
        <p:nvSpPr>
          <p:cNvPr id="9" name="Text 7"/>
          <p:cNvSpPr/>
          <p:nvPr/>
        </p:nvSpPr>
        <p:spPr>
          <a:xfrm>
            <a:off x="3657600" y="2453639"/>
            <a:ext cx="3819652" cy="2794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[Agrees with (Author, Year)]</a:t>
            </a:r>
            <a:endParaRPr lang="en-US" sz="1400" dirty="0"/>
          </a:p>
        </p:txBody>
      </p:sp>
      <p:sp>
        <p:nvSpPr>
          <p:cNvPr id="10" name="Text 8"/>
          <p:cNvSpPr/>
          <p:nvPr/>
        </p:nvSpPr>
        <p:spPr>
          <a:xfrm>
            <a:off x="7670801" y="2453639"/>
            <a:ext cx="3819652" cy="2794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[Mechanism or reason in one line]</a:t>
            </a:r>
            <a:endParaRPr lang="en-US" sz="1400" dirty="0"/>
          </a:p>
        </p:txBody>
      </p:sp>
      <p:sp>
        <p:nvSpPr>
          <p:cNvPr id="11" name="Shape 9"/>
          <p:cNvSpPr/>
          <p:nvPr/>
        </p:nvSpPr>
        <p:spPr>
          <a:xfrm>
            <a:off x="812800" y="2866389"/>
            <a:ext cx="10566401" cy="0"/>
          </a:xfrm>
          <a:prstGeom prst="line">
            <a:avLst/>
          </a:prstGeom>
          <a:noFill/>
          <a:ln w="12700">
            <a:solidFill>
              <a:srgbClr val="D9D3C5"/>
            </a:solidFill>
            <a:prstDash val="solid"/>
          </a:ln>
        </p:spPr>
      </p:sp>
      <p:sp>
        <p:nvSpPr>
          <p:cNvPr id="12" name="Text 10"/>
          <p:cNvSpPr/>
          <p:nvPr/>
        </p:nvSpPr>
        <p:spPr>
          <a:xfrm>
            <a:off x="812800" y="3022600"/>
            <a:ext cx="2844800"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4213D"/>
                </a:solidFill>
                <a:latin typeface="Source Serif 4" pitchFamily="18" charset="0"/>
                <a:ea typeface="Source Serif 4" pitchFamily="18" charset="-122"/>
                <a:cs typeface="Source Serif 4" pitchFamily="18" charset="-120"/>
              </a:rPr>
              <a:t>[Finding 2 in a few words]</a:t>
            </a:r>
            <a:endParaRPr lang="en-US" sz="1600" dirty="0"/>
          </a:p>
        </p:txBody>
      </p:sp>
      <p:sp>
        <p:nvSpPr>
          <p:cNvPr id="13" name="Text 11"/>
          <p:cNvSpPr/>
          <p:nvPr/>
        </p:nvSpPr>
        <p:spPr>
          <a:xfrm>
            <a:off x="3657600" y="3022600"/>
            <a:ext cx="3819652" cy="2794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[Differs from (Author, Year)]</a:t>
            </a:r>
            <a:endParaRPr lang="en-US" sz="1400" dirty="0"/>
          </a:p>
        </p:txBody>
      </p:sp>
      <p:sp>
        <p:nvSpPr>
          <p:cNvPr id="14" name="Text 12"/>
          <p:cNvSpPr/>
          <p:nvPr/>
        </p:nvSpPr>
        <p:spPr>
          <a:xfrm>
            <a:off x="7670801" y="3022600"/>
            <a:ext cx="3819652" cy="2794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[Why your result differs]</a:t>
            </a:r>
            <a:endParaRPr lang="en-US" sz="1400" dirty="0"/>
          </a:p>
        </p:txBody>
      </p:sp>
      <p:sp>
        <p:nvSpPr>
          <p:cNvPr id="15" name="Shape 13"/>
          <p:cNvSpPr/>
          <p:nvPr/>
        </p:nvSpPr>
        <p:spPr>
          <a:xfrm>
            <a:off x="812800" y="3435350"/>
            <a:ext cx="10566401" cy="0"/>
          </a:xfrm>
          <a:prstGeom prst="line">
            <a:avLst/>
          </a:prstGeom>
          <a:noFill/>
          <a:ln w="12700">
            <a:solidFill>
              <a:srgbClr val="D9D3C5"/>
            </a:solidFill>
            <a:prstDash val="solid"/>
          </a:ln>
        </p:spPr>
      </p:sp>
      <p:sp>
        <p:nvSpPr>
          <p:cNvPr id="16" name="Text 14"/>
          <p:cNvSpPr/>
          <p:nvPr/>
        </p:nvSpPr>
        <p:spPr>
          <a:xfrm>
            <a:off x="812800" y="3591561"/>
            <a:ext cx="2844800" cy="279400"/>
          </a:xfrm>
          <a:prstGeom prst="rect">
            <a:avLst/>
          </a:prstGeom>
          <a:noFill/>
          <a:ln/>
        </p:spPr>
        <p:txBody>
          <a:bodyPr wrap="square" lIns="0" tIns="0" rIns="0" bIns="0" rtlCol="0" anchor="t">
            <a:normAutofit/>
          </a:bodyPr>
          <a:lstStyle/>
          <a:p>
            <a:pPr marL="0" indent="0" algn="l">
              <a:lnSpc>
                <a:spcPts val="2000"/>
              </a:lnSpc>
              <a:buNone/>
            </a:pPr>
            <a:r>
              <a:rPr lang="en-US" sz="1600" b="1" dirty="0">
                <a:solidFill>
                  <a:srgbClr val="14213D"/>
                </a:solidFill>
                <a:latin typeface="Source Serif 4" pitchFamily="18" charset="0"/>
                <a:ea typeface="Source Serif 4" pitchFamily="18" charset="-122"/>
                <a:cs typeface="Source Serif 4" pitchFamily="18" charset="-120"/>
              </a:rPr>
              <a:t>[Finding 3 in a few words]</a:t>
            </a:r>
            <a:endParaRPr lang="en-US" sz="1600" dirty="0"/>
          </a:p>
        </p:txBody>
      </p:sp>
      <p:sp>
        <p:nvSpPr>
          <p:cNvPr id="17" name="Text 15"/>
          <p:cNvSpPr/>
          <p:nvPr/>
        </p:nvSpPr>
        <p:spPr>
          <a:xfrm>
            <a:off x="3657600" y="3591561"/>
            <a:ext cx="3819652" cy="2794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[Not reported earlier / new observation]</a:t>
            </a:r>
            <a:endParaRPr lang="en-US" sz="1400" dirty="0"/>
          </a:p>
        </p:txBody>
      </p:sp>
      <p:sp>
        <p:nvSpPr>
          <p:cNvPr id="18" name="Text 16"/>
          <p:cNvSpPr/>
          <p:nvPr/>
        </p:nvSpPr>
        <p:spPr>
          <a:xfrm>
            <a:off x="7670801" y="3591561"/>
            <a:ext cx="3819652" cy="27940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D4759"/>
                </a:solidFill>
                <a:latin typeface="IBM Plex Sans" pitchFamily="34" charset="0"/>
                <a:ea typeface="IBM Plex Sans" pitchFamily="34" charset="-122"/>
                <a:cs typeface="IBM Plex Sans" pitchFamily="34" charset="-120"/>
              </a:rPr>
              <a:t>[Practical or scientific significance]</a:t>
            </a:r>
            <a:endParaRPr lang="en-US" sz="1400" dirty="0"/>
          </a:p>
        </p:txBody>
      </p:sp>
      <p:sp>
        <p:nvSpPr>
          <p:cNvPr id="19" name="Text 17"/>
          <p:cNvSpPr/>
          <p:nvPr/>
        </p:nvSpPr>
        <p:spPr>
          <a:xfrm>
            <a:off x="812800" y="6238239"/>
            <a:ext cx="2651443"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[Short title] · [Presenting author]</a:t>
            </a:r>
            <a:endParaRPr lang="en-US" sz="1200" dirty="0"/>
          </a:p>
        </p:txBody>
      </p:sp>
      <p:sp>
        <p:nvSpPr>
          <p:cNvPr id="20" name="Text 18"/>
          <p:cNvSpPr/>
          <p:nvPr/>
        </p:nvSpPr>
        <p:spPr>
          <a:xfrm>
            <a:off x="11003344" y="6238239"/>
            <a:ext cx="375857"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A7179"/>
                </a:solidFill>
                <a:latin typeface="IBM Plex Sans" pitchFamily="34" charset="0"/>
                <a:ea typeface="IBM Plex Sans" pitchFamily="34" charset="-122"/>
                <a:cs typeface="IBM Plex Sans" pitchFamily="34" charset="-120"/>
              </a:rPr>
              <a:t>7 / 9</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3"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0B6E6E"/>
                </a:solidFill>
                <a:latin typeface="IBM Plex Sans" pitchFamily="34" charset="0"/>
                <a:ea typeface="IBM Plex Sans" pitchFamily="34" charset="-122"/>
                <a:cs typeface="IBM Plex Sans" pitchFamily="34" charset="-120"/>
              </a:rPr>
              <a:t>SLIDE 8</a:t>
            </a:r>
            <a:endParaRPr lang="en-US" sz="1200" dirty="0"/>
          </a:p>
        </p:txBody>
      </p:sp>
      <p:sp>
        <p:nvSpPr>
          <p:cNvPr id="3" name="Text 1"/>
          <p:cNvSpPr>
            <a:spLocks noGrp="1"/>
          </p:cNvSpPr>
          <p:nvPr>
            <p:ph type="title"/>
          </p:nvPr>
        </p:nvSpPr>
        <p:spPr>
          <a:xfrm>
            <a:off x="812800" y="1127761"/>
            <a:ext cx="10883393" cy="49276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4213D"/>
                </a:solidFill>
                <a:latin typeface="Source Serif 4" pitchFamily="18" charset="0"/>
                <a:ea typeface="Source Serif 4" pitchFamily="18" charset="-122"/>
                <a:cs typeface="Source Serif 4" pitchFamily="18" charset="-120"/>
              </a:rPr>
              <a:t>Conclusion &amp; acknowledgement</a:t>
            </a:r>
            <a:endParaRPr lang="en-US" sz="3200" dirty="0"/>
          </a:p>
        </p:txBody>
      </p:sp>
      <p:sp>
        <p:nvSpPr>
          <p:cNvPr id="4" name="Shape 2"/>
          <p:cNvSpPr/>
          <p:nvPr/>
        </p:nvSpPr>
        <p:spPr>
          <a:xfrm>
            <a:off x="812800" y="1906268"/>
            <a:ext cx="5669280" cy="0"/>
          </a:xfrm>
          <a:prstGeom prst="line">
            <a:avLst/>
          </a:prstGeom>
          <a:noFill/>
          <a:ln w="12700">
            <a:solidFill>
              <a:srgbClr val="D9D3C5"/>
            </a:solidFill>
            <a:prstDash val="solid"/>
          </a:ln>
        </p:spPr>
      </p:sp>
      <p:sp>
        <p:nvSpPr>
          <p:cNvPr id="5" name="Text 3"/>
          <p:cNvSpPr/>
          <p:nvPr/>
        </p:nvSpPr>
        <p:spPr>
          <a:xfrm>
            <a:off x="812800" y="2062479"/>
            <a:ext cx="355600" cy="304800"/>
          </a:xfrm>
          <a:prstGeom prst="rect">
            <a:avLst/>
          </a:prstGeom>
          <a:noFill/>
          <a:ln/>
        </p:spPr>
        <p:txBody>
          <a:bodyPr wrap="square" lIns="0" tIns="0" rIns="0" bIns="0" rtlCol="0" anchor="t">
            <a:normAutofit/>
          </a:bodyPr>
          <a:lstStyle/>
          <a:p>
            <a:pPr marL="0" indent="0" algn="l">
              <a:lnSpc>
                <a:spcPts val="2200"/>
              </a:lnSpc>
              <a:buNone/>
            </a:pPr>
            <a:r>
              <a:rPr lang="en-US" sz="2200" b="1" dirty="0">
                <a:solidFill>
                  <a:srgbClr val="0B6E6E"/>
                </a:solidFill>
                <a:latin typeface="Source Serif 4" pitchFamily="18" charset="0"/>
                <a:ea typeface="Source Serif 4" pitchFamily="18" charset="-122"/>
                <a:cs typeface="Source Serif 4" pitchFamily="18" charset="-120"/>
              </a:rPr>
              <a:t>1</a:t>
            </a:r>
            <a:endParaRPr lang="en-US" sz="2200" dirty="0"/>
          </a:p>
        </p:txBody>
      </p:sp>
      <p:sp>
        <p:nvSpPr>
          <p:cNvPr id="6" name="Text 4"/>
          <p:cNvSpPr/>
          <p:nvPr/>
        </p:nvSpPr>
        <p:spPr>
          <a:xfrm>
            <a:off x="1295400" y="2062479"/>
            <a:ext cx="5342281" cy="304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D4759"/>
                </a:solidFill>
                <a:latin typeface="IBM Plex Sans" pitchFamily="34" charset="0"/>
                <a:ea typeface="IBM Plex Sans" pitchFamily="34" charset="-122"/>
                <a:cs typeface="IBM Plex Sans" pitchFamily="34" charset="-120"/>
              </a:rPr>
              <a:t>[Main conclusion that directly answers the objective]</a:t>
            </a:r>
            <a:endParaRPr lang="en-US" sz="1500" dirty="0"/>
          </a:p>
        </p:txBody>
      </p:sp>
      <p:sp>
        <p:nvSpPr>
          <p:cNvPr id="7" name="Shape 5"/>
          <p:cNvSpPr/>
          <p:nvPr/>
        </p:nvSpPr>
        <p:spPr>
          <a:xfrm>
            <a:off x="812800" y="2500629"/>
            <a:ext cx="5669280" cy="0"/>
          </a:xfrm>
          <a:prstGeom prst="line">
            <a:avLst/>
          </a:prstGeom>
          <a:noFill/>
          <a:ln w="12700">
            <a:solidFill>
              <a:srgbClr val="D9D3C5"/>
            </a:solidFill>
            <a:prstDash val="solid"/>
          </a:ln>
        </p:spPr>
      </p:sp>
      <p:sp>
        <p:nvSpPr>
          <p:cNvPr id="8" name="Text 6"/>
          <p:cNvSpPr/>
          <p:nvPr/>
        </p:nvSpPr>
        <p:spPr>
          <a:xfrm>
            <a:off x="812800" y="2656839"/>
            <a:ext cx="355600" cy="304800"/>
          </a:xfrm>
          <a:prstGeom prst="rect">
            <a:avLst/>
          </a:prstGeom>
          <a:noFill/>
          <a:ln/>
        </p:spPr>
        <p:txBody>
          <a:bodyPr wrap="square" lIns="0" tIns="0" rIns="0" bIns="0" rtlCol="0" anchor="t">
            <a:normAutofit/>
          </a:bodyPr>
          <a:lstStyle/>
          <a:p>
            <a:pPr marL="0" indent="0" algn="l">
              <a:lnSpc>
                <a:spcPts val="2200"/>
              </a:lnSpc>
              <a:buNone/>
            </a:pPr>
            <a:r>
              <a:rPr lang="en-US" sz="2200" b="1" dirty="0">
                <a:solidFill>
                  <a:srgbClr val="0B6E6E"/>
                </a:solidFill>
                <a:latin typeface="Source Serif 4" pitchFamily="18" charset="0"/>
                <a:ea typeface="Source Serif 4" pitchFamily="18" charset="-122"/>
                <a:cs typeface="Source Serif 4" pitchFamily="18" charset="-120"/>
              </a:rPr>
              <a:t>2</a:t>
            </a:r>
            <a:endParaRPr lang="en-US" sz="2200" dirty="0"/>
          </a:p>
        </p:txBody>
      </p:sp>
      <p:sp>
        <p:nvSpPr>
          <p:cNvPr id="9" name="Text 7"/>
          <p:cNvSpPr/>
          <p:nvPr/>
        </p:nvSpPr>
        <p:spPr>
          <a:xfrm>
            <a:off x="1295400" y="2656839"/>
            <a:ext cx="5342281" cy="304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D4759"/>
                </a:solidFill>
                <a:latin typeface="IBM Plex Sans" pitchFamily="34" charset="0"/>
                <a:ea typeface="IBM Plex Sans" pitchFamily="34" charset="-122"/>
                <a:cs typeface="IBM Plex Sans" pitchFamily="34" charset="-120"/>
              </a:rPr>
              <a:t>[Second conclusion or practical recommendation]</a:t>
            </a:r>
            <a:endParaRPr lang="en-US" sz="1500" dirty="0"/>
          </a:p>
        </p:txBody>
      </p:sp>
      <p:sp>
        <p:nvSpPr>
          <p:cNvPr id="10" name="Shape 8"/>
          <p:cNvSpPr/>
          <p:nvPr/>
        </p:nvSpPr>
        <p:spPr>
          <a:xfrm>
            <a:off x="812800" y="3094989"/>
            <a:ext cx="5669280" cy="0"/>
          </a:xfrm>
          <a:prstGeom prst="line">
            <a:avLst/>
          </a:prstGeom>
          <a:noFill/>
          <a:ln w="12700">
            <a:solidFill>
              <a:srgbClr val="D9D3C5"/>
            </a:solidFill>
            <a:prstDash val="solid"/>
          </a:ln>
        </p:spPr>
      </p:sp>
      <p:sp>
        <p:nvSpPr>
          <p:cNvPr id="11" name="Text 9"/>
          <p:cNvSpPr/>
          <p:nvPr/>
        </p:nvSpPr>
        <p:spPr>
          <a:xfrm>
            <a:off x="812800" y="3251200"/>
            <a:ext cx="355600" cy="304800"/>
          </a:xfrm>
          <a:prstGeom prst="rect">
            <a:avLst/>
          </a:prstGeom>
          <a:noFill/>
          <a:ln/>
        </p:spPr>
        <p:txBody>
          <a:bodyPr wrap="square" lIns="0" tIns="0" rIns="0" bIns="0" rtlCol="0" anchor="t">
            <a:normAutofit/>
          </a:bodyPr>
          <a:lstStyle/>
          <a:p>
            <a:pPr marL="0" indent="0" algn="l">
              <a:lnSpc>
                <a:spcPts val="2200"/>
              </a:lnSpc>
              <a:buNone/>
            </a:pPr>
            <a:r>
              <a:rPr lang="en-US" sz="2200" b="1" dirty="0">
                <a:solidFill>
                  <a:srgbClr val="0B6E6E"/>
                </a:solidFill>
                <a:latin typeface="Source Serif 4" pitchFamily="18" charset="0"/>
                <a:ea typeface="Source Serif 4" pitchFamily="18" charset="-122"/>
                <a:cs typeface="Source Serif 4" pitchFamily="18" charset="-120"/>
              </a:rPr>
              <a:t>3</a:t>
            </a:r>
            <a:endParaRPr lang="en-US" sz="2200" dirty="0"/>
          </a:p>
        </p:txBody>
      </p:sp>
      <p:sp>
        <p:nvSpPr>
          <p:cNvPr id="12" name="Text 10"/>
          <p:cNvSpPr/>
          <p:nvPr/>
        </p:nvSpPr>
        <p:spPr>
          <a:xfrm>
            <a:off x="1295400" y="3251200"/>
            <a:ext cx="5342281" cy="304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3D4759"/>
                </a:solidFill>
                <a:latin typeface="IBM Plex Sans" pitchFamily="34" charset="0"/>
                <a:ea typeface="IBM Plex Sans" pitchFamily="34" charset="-122"/>
                <a:cs typeface="IBM Plex Sans" pitchFamily="34" charset="-120"/>
              </a:rPr>
              <a:t>[Future scope: the next question this work opens]</a:t>
            </a:r>
            <a:endParaRPr lang="en-US" sz="1500" dirty="0"/>
          </a:p>
        </p:txBody>
      </p:sp>
      <p:sp>
        <p:nvSpPr>
          <p:cNvPr id="13" name="Shape 11"/>
          <p:cNvSpPr/>
          <p:nvPr/>
        </p:nvSpPr>
        <p:spPr>
          <a:xfrm>
            <a:off x="6888480" y="1899918"/>
            <a:ext cx="4490720" cy="3942080"/>
          </a:xfrm>
          <a:prstGeom prst="roundRect">
            <a:avLst>
              <a:gd name="adj" fmla="val 2577"/>
            </a:avLst>
          </a:prstGeom>
          <a:solidFill>
            <a:srgbClr val="14213D"/>
          </a:solidFill>
          <a:ln/>
        </p:spPr>
      </p:sp>
      <p:sp>
        <p:nvSpPr>
          <p:cNvPr id="14" name="Text 12"/>
          <p:cNvSpPr/>
          <p:nvPr/>
        </p:nvSpPr>
        <p:spPr>
          <a:xfrm>
            <a:off x="7244080" y="3162300"/>
            <a:ext cx="3892906"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8B84A"/>
                </a:solidFill>
                <a:latin typeface="IBM Plex Sans" pitchFamily="34" charset="0"/>
                <a:ea typeface="IBM Plex Sans" pitchFamily="34" charset="-122"/>
                <a:cs typeface="IBM Plex Sans" pitchFamily="34" charset="-120"/>
              </a:rPr>
              <a:t>ACKNOWLEDGEMENT</a:t>
            </a:r>
            <a:endParaRPr lang="en-US" sz="1200" dirty="0"/>
          </a:p>
        </p:txBody>
      </p:sp>
      <p:sp>
        <p:nvSpPr>
          <p:cNvPr id="15" name="Text 13"/>
          <p:cNvSpPr/>
          <p:nvPr/>
        </p:nvSpPr>
        <p:spPr>
          <a:xfrm>
            <a:off x="7244080" y="3528061"/>
            <a:ext cx="3892906"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AF8F3"/>
                </a:solidFill>
                <a:latin typeface="IBM Plex Sans" pitchFamily="34" charset="0"/>
                <a:ea typeface="IBM Plex Sans" pitchFamily="34" charset="-122"/>
                <a:cs typeface="IBM Plex Sans" pitchFamily="34" charset="-120"/>
              </a:rPr>
              <a:t>[Funding agency and grant / project number]</a:t>
            </a:r>
            <a:endParaRPr lang="en-US" sz="1400" dirty="0"/>
          </a:p>
        </p:txBody>
      </p:sp>
      <p:sp>
        <p:nvSpPr>
          <p:cNvPr id="16" name="Text 14"/>
          <p:cNvSpPr/>
          <p:nvPr/>
        </p:nvSpPr>
        <p:spPr>
          <a:xfrm>
            <a:off x="7244080" y="3929379"/>
            <a:ext cx="3892906"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AF8F3"/>
                </a:solidFill>
                <a:latin typeface="IBM Plex Sans" pitchFamily="34" charset="0"/>
                <a:ea typeface="IBM Plex Sans" pitchFamily="34" charset="-122"/>
                <a:cs typeface="IBM Plex Sans" pitchFamily="34" charset="-120"/>
              </a:rPr>
              <a:t>[Institution / laboratory facilities]</a:t>
            </a:r>
            <a:endParaRPr lang="en-US" sz="1400" dirty="0"/>
          </a:p>
        </p:txBody>
      </p:sp>
      <p:sp>
        <p:nvSpPr>
          <p:cNvPr id="17" name="Text 15"/>
          <p:cNvSpPr/>
          <p:nvPr/>
        </p:nvSpPr>
        <p:spPr>
          <a:xfrm>
            <a:off x="7244080" y="4330697"/>
            <a:ext cx="3892906"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AF8F3"/>
                </a:solidFill>
                <a:latin typeface="IBM Plex Sans" pitchFamily="34" charset="0"/>
                <a:ea typeface="IBM Plex Sans" pitchFamily="34" charset="-122"/>
                <a:cs typeface="IBM Plex Sans" pitchFamily="34" charset="-120"/>
              </a:rPr>
              <a:t>[Guide, collaborators, technical staff]</a:t>
            </a:r>
            <a:endParaRPr lang="en-US" sz="1400" dirty="0"/>
          </a:p>
        </p:txBody>
      </p:sp>
      <p:sp>
        <p:nvSpPr>
          <p:cNvPr id="18" name="Text 16"/>
          <p:cNvSpPr/>
          <p:nvPr/>
        </p:nvSpPr>
        <p:spPr>
          <a:xfrm>
            <a:off x="812800" y="6238239"/>
            <a:ext cx="2651443"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[Short title] · [Presenting author]</a:t>
            </a:r>
            <a:endParaRPr lang="en-US" sz="1200" dirty="0"/>
          </a:p>
        </p:txBody>
      </p:sp>
      <p:sp>
        <p:nvSpPr>
          <p:cNvPr id="19" name="Text 17"/>
          <p:cNvSpPr/>
          <p:nvPr/>
        </p:nvSpPr>
        <p:spPr>
          <a:xfrm>
            <a:off x="11003344" y="6238239"/>
            <a:ext cx="375857"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A7179"/>
                </a:solidFill>
                <a:latin typeface="IBM Plex Sans" pitchFamily="34" charset="0"/>
                <a:ea typeface="IBM Plex Sans" pitchFamily="34" charset="-122"/>
                <a:cs typeface="IBM Plex Sans" pitchFamily="34" charset="-120"/>
              </a:rPr>
              <a:t>8 / 9</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8F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3"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0B6E6E"/>
                </a:solidFill>
                <a:latin typeface="IBM Plex Sans" pitchFamily="34" charset="0"/>
                <a:ea typeface="IBM Plex Sans" pitchFamily="34" charset="-122"/>
                <a:cs typeface="IBM Plex Sans" pitchFamily="34" charset="-120"/>
              </a:rPr>
              <a:t>SLIDE 9</a:t>
            </a:r>
            <a:endParaRPr lang="en-US" sz="1200" dirty="0"/>
          </a:p>
        </p:txBody>
      </p:sp>
      <p:sp>
        <p:nvSpPr>
          <p:cNvPr id="3" name="Text 1"/>
          <p:cNvSpPr>
            <a:spLocks noGrp="1"/>
          </p:cNvSpPr>
          <p:nvPr>
            <p:ph type="title"/>
          </p:nvPr>
        </p:nvSpPr>
        <p:spPr>
          <a:xfrm>
            <a:off x="812800" y="1127764"/>
            <a:ext cx="10883393" cy="49276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4213D"/>
                </a:solidFill>
                <a:latin typeface="Source Serif 4" pitchFamily="18" charset="0"/>
                <a:ea typeface="Source Serif 4" pitchFamily="18" charset="-122"/>
                <a:cs typeface="Source Serif 4" pitchFamily="18" charset="-120"/>
              </a:rPr>
              <a:t>References</a:t>
            </a:r>
            <a:endParaRPr lang="en-US" sz="3200" dirty="0"/>
          </a:p>
        </p:txBody>
      </p:sp>
      <p:sp>
        <p:nvSpPr>
          <p:cNvPr id="4" name="Shape 2"/>
          <p:cNvSpPr/>
          <p:nvPr/>
        </p:nvSpPr>
        <p:spPr>
          <a:xfrm>
            <a:off x="812800" y="1906271"/>
            <a:ext cx="5814642" cy="0"/>
          </a:xfrm>
          <a:prstGeom prst="line">
            <a:avLst/>
          </a:prstGeom>
          <a:noFill/>
          <a:ln w="12700">
            <a:solidFill>
              <a:srgbClr val="D9D3C5"/>
            </a:solidFill>
            <a:prstDash val="solid"/>
          </a:ln>
        </p:spPr>
      </p:sp>
      <p:sp>
        <p:nvSpPr>
          <p:cNvPr id="5" name="Text 3"/>
          <p:cNvSpPr/>
          <p:nvPr/>
        </p:nvSpPr>
        <p:spPr>
          <a:xfrm>
            <a:off x="812800" y="2011681"/>
            <a:ext cx="5989082" cy="4521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D4759"/>
                </a:solidFill>
                <a:latin typeface="IBM Plex Sans" pitchFamily="34" charset="0"/>
                <a:ea typeface="IBM Plex Sans" pitchFamily="34" charset="-122"/>
                <a:cs typeface="IBM Plex Sans" pitchFamily="34" charset="-120"/>
              </a:rPr>
              <a:t>[Author, A. B. and Author, C. D.] ([Year]). [Title of journal article]. </a:t>
            </a:r>
            <a:r>
              <a:rPr lang="en-US" sz="1200" i="1" dirty="0">
                <a:solidFill>
                  <a:srgbClr val="3D4759"/>
                </a:solidFill>
                <a:latin typeface="IBM Plex Sans" pitchFamily="34" charset="0"/>
                <a:ea typeface="IBM Plex Sans" pitchFamily="34" charset="-122"/>
                <a:cs typeface="IBM Plex Sans" pitchFamily="34" charset="-120"/>
              </a:rPr>
              <a:t>[Journal Name]</a:t>
            </a:r>
            <a:r>
              <a:rPr lang="en-US" sz="1200" dirty="0">
                <a:solidFill>
                  <a:srgbClr val="3D4759"/>
                </a:solidFill>
                <a:latin typeface="IBM Plex Sans" pitchFamily="34" charset="0"/>
                <a:ea typeface="IBM Plex Sans" pitchFamily="34" charset="-122"/>
                <a:cs typeface="IBM Plex Sans" pitchFamily="34" charset="-120"/>
              </a:rPr>
              <a:t>, [Vol]([Issue]): [pages]. [DOI]</a:t>
            </a:r>
            <a:endParaRPr lang="en-US" sz="1200" dirty="0"/>
          </a:p>
        </p:txBody>
      </p:sp>
      <p:sp>
        <p:nvSpPr>
          <p:cNvPr id="6" name="Shape 4"/>
          <p:cNvSpPr/>
          <p:nvPr/>
        </p:nvSpPr>
        <p:spPr>
          <a:xfrm>
            <a:off x="812800" y="2546350"/>
            <a:ext cx="5814642" cy="0"/>
          </a:xfrm>
          <a:prstGeom prst="line">
            <a:avLst/>
          </a:prstGeom>
          <a:noFill/>
          <a:ln w="12700">
            <a:solidFill>
              <a:srgbClr val="D9D3C5"/>
            </a:solidFill>
            <a:prstDash val="solid"/>
          </a:ln>
        </p:spPr>
      </p:sp>
      <p:sp>
        <p:nvSpPr>
          <p:cNvPr id="7" name="Text 5"/>
          <p:cNvSpPr/>
          <p:nvPr/>
        </p:nvSpPr>
        <p:spPr>
          <a:xfrm>
            <a:off x="812800" y="2651760"/>
            <a:ext cx="5989082" cy="4521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D4759"/>
                </a:solidFill>
                <a:latin typeface="IBM Plex Sans" pitchFamily="34" charset="0"/>
                <a:ea typeface="IBM Plex Sans" pitchFamily="34" charset="-122"/>
                <a:cs typeface="IBM Plex Sans" pitchFamily="34" charset="-120"/>
              </a:rPr>
              <a:t>[Author, A. B.] ([Year]). [Title of journal article]. </a:t>
            </a:r>
            <a:r>
              <a:rPr lang="en-US" sz="1200" i="1" dirty="0">
                <a:solidFill>
                  <a:srgbClr val="3D4759"/>
                </a:solidFill>
                <a:latin typeface="IBM Plex Sans" pitchFamily="34" charset="0"/>
                <a:ea typeface="IBM Plex Sans" pitchFamily="34" charset="-122"/>
                <a:cs typeface="IBM Plex Sans" pitchFamily="34" charset="-120"/>
              </a:rPr>
              <a:t>[Journal Name]</a:t>
            </a:r>
            <a:r>
              <a:rPr lang="en-US" sz="1200" dirty="0">
                <a:solidFill>
                  <a:srgbClr val="3D4759"/>
                </a:solidFill>
                <a:latin typeface="IBM Plex Sans" pitchFamily="34" charset="0"/>
                <a:ea typeface="IBM Plex Sans" pitchFamily="34" charset="-122"/>
                <a:cs typeface="IBM Plex Sans" pitchFamily="34" charset="-120"/>
              </a:rPr>
              <a:t>, [Vol]([Issue]): [pages]. [DOI]</a:t>
            </a:r>
            <a:endParaRPr lang="en-US" sz="1200" dirty="0"/>
          </a:p>
        </p:txBody>
      </p:sp>
      <p:sp>
        <p:nvSpPr>
          <p:cNvPr id="8" name="Shape 6"/>
          <p:cNvSpPr/>
          <p:nvPr/>
        </p:nvSpPr>
        <p:spPr>
          <a:xfrm>
            <a:off x="812800" y="3186435"/>
            <a:ext cx="5814642" cy="0"/>
          </a:xfrm>
          <a:prstGeom prst="line">
            <a:avLst/>
          </a:prstGeom>
          <a:noFill/>
          <a:ln w="12700">
            <a:solidFill>
              <a:srgbClr val="D9D3C5"/>
            </a:solidFill>
            <a:prstDash val="solid"/>
          </a:ln>
        </p:spPr>
      </p:sp>
      <p:sp>
        <p:nvSpPr>
          <p:cNvPr id="9" name="Text 7"/>
          <p:cNvSpPr/>
          <p:nvPr/>
        </p:nvSpPr>
        <p:spPr>
          <a:xfrm>
            <a:off x="812800" y="3291845"/>
            <a:ext cx="598908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D4759"/>
                </a:solidFill>
                <a:latin typeface="IBM Plex Sans" pitchFamily="34" charset="0"/>
                <a:ea typeface="IBM Plex Sans" pitchFamily="34" charset="-122"/>
                <a:cs typeface="IBM Plex Sans" pitchFamily="34" charset="-120"/>
              </a:rPr>
              <a:t>[Author, A. B.] ([Year]). </a:t>
            </a:r>
            <a:r>
              <a:rPr lang="en-US" sz="1200" i="1" dirty="0">
                <a:solidFill>
                  <a:srgbClr val="3D4759"/>
                </a:solidFill>
                <a:latin typeface="IBM Plex Sans" pitchFamily="34" charset="0"/>
                <a:ea typeface="IBM Plex Sans" pitchFamily="34" charset="-122"/>
                <a:cs typeface="IBM Plex Sans" pitchFamily="34" charset="-120"/>
              </a:rPr>
              <a:t>[Title of Book]</a:t>
            </a:r>
            <a:r>
              <a:rPr lang="en-US" sz="1200" dirty="0">
                <a:solidFill>
                  <a:srgbClr val="3D4759"/>
                </a:solidFill>
                <a:latin typeface="IBM Plex Sans" pitchFamily="34" charset="0"/>
                <a:ea typeface="IBM Plex Sans" pitchFamily="34" charset="-122"/>
                <a:cs typeface="IBM Plex Sans" pitchFamily="34" charset="-120"/>
              </a:rPr>
              <a:t>, [edition]. [Publisher], [City]. pp. [__]</a:t>
            </a:r>
            <a:endParaRPr lang="en-US" sz="1200" dirty="0"/>
          </a:p>
        </p:txBody>
      </p:sp>
      <p:sp>
        <p:nvSpPr>
          <p:cNvPr id="10" name="Shape 8"/>
          <p:cNvSpPr/>
          <p:nvPr/>
        </p:nvSpPr>
        <p:spPr>
          <a:xfrm>
            <a:off x="812800" y="3613150"/>
            <a:ext cx="5814642" cy="0"/>
          </a:xfrm>
          <a:prstGeom prst="line">
            <a:avLst/>
          </a:prstGeom>
          <a:noFill/>
          <a:ln w="12700">
            <a:solidFill>
              <a:srgbClr val="D9D3C5"/>
            </a:solidFill>
            <a:prstDash val="solid"/>
          </a:ln>
        </p:spPr>
      </p:sp>
      <p:sp>
        <p:nvSpPr>
          <p:cNvPr id="11" name="Text 9"/>
          <p:cNvSpPr/>
          <p:nvPr/>
        </p:nvSpPr>
        <p:spPr>
          <a:xfrm>
            <a:off x="812800" y="3718560"/>
            <a:ext cx="5989082" cy="4521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D4759"/>
                </a:solidFill>
                <a:latin typeface="IBM Plex Sans" pitchFamily="34" charset="0"/>
                <a:ea typeface="IBM Plex Sans" pitchFamily="34" charset="-122"/>
                <a:cs typeface="IBM Plex Sans" pitchFamily="34" charset="-120"/>
              </a:rPr>
              <a:t>[Author, A. B.] ([Year]). [Chapter title]. In: </a:t>
            </a:r>
            <a:r>
              <a:rPr lang="en-US" sz="1200" i="1" dirty="0">
                <a:solidFill>
                  <a:srgbClr val="3D4759"/>
                </a:solidFill>
                <a:latin typeface="IBM Plex Sans" pitchFamily="34" charset="0"/>
                <a:ea typeface="IBM Plex Sans" pitchFamily="34" charset="-122"/>
                <a:cs typeface="IBM Plex Sans" pitchFamily="34" charset="-120"/>
              </a:rPr>
              <a:t>[Book Title]</a:t>
            </a:r>
            <a:r>
              <a:rPr lang="en-US" sz="1200" dirty="0">
                <a:solidFill>
                  <a:srgbClr val="3D4759"/>
                </a:solidFill>
                <a:latin typeface="IBM Plex Sans" pitchFamily="34" charset="0"/>
                <a:ea typeface="IBM Plex Sans" pitchFamily="34" charset="-122"/>
                <a:cs typeface="IBM Plex Sans" pitchFamily="34" charset="-120"/>
              </a:rPr>
              <a:t> ([Editors], Eds.). [Publisher]. pp. [__]</a:t>
            </a:r>
            <a:endParaRPr lang="en-US" sz="1200" dirty="0"/>
          </a:p>
        </p:txBody>
      </p:sp>
      <p:sp>
        <p:nvSpPr>
          <p:cNvPr id="12" name="Shape 10"/>
          <p:cNvSpPr/>
          <p:nvPr/>
        </p:nvSpPr>
        <p:spPr>
          <a:xfrm>
            <a:off x="812800" y="4253235"/>
            <a:ext cx="5814642" cy="0"/>
          </a:xfrm>
          <a:prstGeom prst="line">
            <a:avLst/>
          </a:prstGeom>
          <a:noFill/>
          <a:ln w="12700">
            <a:solidFill>
              <a:srgbClr val="D9D3C5"/>
            </a:solidFill>
            <a:prstDash val="solid"/>
          </a:ln>
        </p:spPr>
      </p:sp>
      <p:sp>
        <p:nvSpPr>
          <p:cNvPr id="13" name="Text 11"/>
          <p:cNvSpPr/>
          <p:nvPr/>
        </p:nvSpPr>
        <p:spPr>
          <a:xfrm>
            <a:off x="812800" y="4358645"/>
            <a:ext cx="598908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D4759"/>
                </a:solidFill>
                <a:latin typeface="IBM Plex Sans" pitchFamily="34" charset="0"/>
                <a:ea typeface="IBM Plex Sans" pitchFamily="34" charset="-122"/>
                <a:cs typeface="IBM Plex Sans" pitchFamily="34" charset="-120"/>
              </a:rPr>
              <a:t>[Organisation] ([Year]). [Title of report or web page]. [URL], accessed [date].</a:t>
            </a:r>
            <a:endParaRPr lang="en-US" sz="1200" dirty="0"/>
          </a:p>
        </p:txBody>
      </p:sp>
      <p:sp>
        <p:nvSpPr>
          <p:cNvPr id="14" name="Shape 12"/>
          <p:cNvSpPr/>
          <p:nvPr/>
        </p:nvSpPr>
        <p:spPr>
          <a:xfrm>
            <a:off x="7033843" y="1899921"/>
            <a:ext cx="4345358" cy="3942080"/>
          </a:xfrm>
          <a:prstGeom prst="roundRect">
            <a:avLst>
              <a:gd name="adj" fmla="val 2577"/>
            </a:avLst>
          </a:prstGeom>
          <a:solidFill>
            <a:srgbClr val="14213D"/>
          </a:solidFill>
          <a:ln/>
        </p:spPr>
      </p:sp>
      <p:sp>
        <p:nvSpPr>
          <p:cNvPr id="15" name="Text 13"/>
          <p:cNvSpPr/>
          <p:nvPr/>
        </p:nvSpPr>
        <p:spPr>
          <a:xfrm>
            <a:off x="7389443" y="3227071"/>
            <a:ext cx="3743183" cy="528320"/>
          </a:xfrm>
          <a:prstGeom prst="rect">
            <a:avLst/>
          </a:prstGeom>
          <a:noFill/>
          <a:ln/>
        </p:spPr>
        <p:txBody>
          <a:bodyPr wrap="square" lIns="0" tIns="0" rIns="0" bIns="0" rtlCol="0" anchor="t">
            <a:normAutofit/>
          </a:bodyPr>
          <a:lstStyle/>
          <a:p>
            <a:pPr marL="0" indent="0" algn="l">
              <a:lnSpc>
                <a:spcPts val="3960"/>
              </a:lnSpc>
              <a:buNone/>
            </a:pPr>
            <a:r>
              <a:rPr lang="en-US" sz="3600" b="1" dirty="0">
                <a:solidFill>
                  <a:srgbClr val="FAF8F3"/>
                </a:solidFill>
                <a:latin typeface="Source Serif 4" pitchFamily="18" charset="0"/>
                <a:ea typeface="Source Serif 4" pitchFamily="18" charset="-122"/>
                <a:cs typeface="Source Serif 4" pitchFamily="18" charset="-120"/>
              </a:rPr>
              <a:t>Thank you</a:t>
            </a:r>
            <a:endParaRPr lang="en-US" sz="3600" dirty="0"/>
          </a:p>
        </p:txBody>
      </p:sp>
      <p:sp>
        <p:nvSpPr>
          <p:cNvPr id="16" name="Text 14"/>
          <p:cNvSpPr/>
          <p:nvPr/>
        </p:nvSpPr>
        <p:spPr>
          <a:xfrm>
            <a:off x="7389443" y="3882392"/>
            <a:ext cx="3743183"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E8B84A"/>
                </a:solidFill>
                <a:latin typeface="IBM Plex Sans" pitchFamily="34" charset="0"/>
                <a:ea typeface="IBM Plex Sans" pitchFamily="34" charset="-122"/>
                <a:cs typeface="IBM Plex Sans" pitchFamily="34" charset="-120"/>
              </a:rPr>
              <a:t>Questions and discussion: 2 minutes</a:t>
            </a:r>
            <a:endParaRPr lang="en-US" sz="1400" dirty="0"/>
          </a:p>
        </p:txBody>
      </p:sp>
      <p:sp>
        <p:nvSpPr>
          <p:cNvPr id="17" name="Text 15"/>
          <p:cNvSpPr/>
          <p:nvPr/>
        </p:nvSpPr>
        <p:spPr>
          <a:xfrm>
            <a:off x="7389443" y="4283714"/>
            <a:ext cx="3743183"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3E3"/>
                </a:solidFill>
                <a:latin typeface="IBM Plex Sans" pitchFamily="34" charset="0"/>
                <a:ea typeface="IBM Plex Sans" pitchFamily="34" charset="-122"/>
                <a:cs typeface="IBM Plex Sans" pitchFamily="34" charset="-120"/>
              </a:rPr>
              <a:t>[Presenting author] · [email address]</a:t>
            </a:r>
            <a:endParaRPr lang="en-US" sz="1300" dirty="0"/>
          </a:p>
        </p:txBody>
      </p:sp>
      <p:sp>
        <p:nvSpPr>
          <p:cNvPr id="18" name="Text 16"/>
          <p:cNvSpPr/>
          <p:nvPr/>
        </p:nvSpPr>
        <p:spPr>
          <a:xfrm>
            <a:off x="812800" y="6238242"/>
            <a:ext cx="2651443"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A7179"/>
                </a:solidFill>
                <a:latin typeface="IBM Plex Sans" pitchFamily="34" charset="0"/>
                <a:ea typeface="IBM Plex Sans" pitchFamily="34" charset="-122"/>
                <a:cs typeface="IBM Plex Sans" pitchFamily="34" charset="-120"/>
              </a:rPr>
              <a:t>[Short title] · [Presenting author]</a:t>
            </a:r>
            <a:endParaRPr lang="en-US" sz="1200" dirty="0"/>
          </a:p>
        </p:txBody>
      </p:sp>
      <p:sp>
        <p:nvSpPr>
          <p:cNvPr id="19" name="Text 17"/>
          <p:cNvSpPr/>
          <p:nvPr/>
        </p:nvSpPr>
        <p:spPr>
          <a:xfrm>
            <a:off x="11003344" y="6238242"/>
            <a:ext cx="375857"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A7179"/>
                </a:solidFill>
                <a:latin typeface="IBM Plex Sans" pitchFamily="34" charset="0"/>
                <a:ea typeface="IBM Plex Sans" pitchFamily="34" charset="-122"/>
                <a:cs typeface="IBM Plex Sans" pitchFamily="34" charset="-120"/>
              </a:rPr>
              <a:t>9 / 9</a:t>
            </a:r>
            <a:endParaRPr lang="en-US" sz="1200" dirty="0"/>
          </a:p>
        </p:txBody>
      </p:sp>
    </p:spTree>
  </p:cSld>
  <p:clrMapOvr>
    <a:masterClrMapping/>
  </p:clrMapOvr>
</p:sld>
</file>

<file path=ppt/theme/theme1.xml><?xml version="1.0" encoding="utf-8"?>
<a:theme xmlns:a="http://schemas.openxmlformats.org/drawingml/2006/main" name="Oral Presentation Model Format">
  <a:themeElements>
    <a:clrScheme name="Oral Presentation Model Format">
      <a:dk1>
        <a:srgbClr val="14213D"/>
      </a:dk1>
      <a:lt1>
        <a:srgbClr val="FAF8F3"/>
      </a:lt1>
      <a:dk2>
        <a:srgbClr val="4E576B"/>
      </a:dk2>
      <a:lt2>
        <a:srgbClr val="E3E3E1"/>
      </a:lt2>
      <a:accent1>
        <a:srgbClr val="0B6E6E"/>
      </a:accent1>
      <a:accent2>
        <a:srgbClr val="E8B84A"/>
      </a:accent2>
      <a:accent3>
        <a:srgbClr val="3D4759"/>
      </a:accent3>
      <a:accent4>
        <a:srgbClr val="6A7179"/>
      </a:accent4>
      <a:accent5>
        <a:srgbClr val="C9D3E3"/>
      </a:accent5>
      <a:accent6>
        <a:srgbClr val="9AA0A6"/>
      </a:accent6>
      <a:hlink>
        <a:srgbClr val="0563C1"/>
      </a:hlink>
      <a:folHlink>
        <a:srgbClr val="954F72"/>
      </a:folHlink>
    </a:clrScheme>
    <a:fontScheme name="Oral Presentation Model Format">
      <a:majorFont>
        <a:latin typeface="Source Serif 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1368</Words>
  <Application>Microsoft Office PowerPoint</Application>
  <PresentationFormat>Widescreen</PresentationFormat>
  <Paragraphs>145</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IBM Plex Sans</vt:lpstr>
      <vt:lpstr>Source Serif 4</vt:lpstr>
      <vt:lpstr>Oral Presentation Model Format</vt:lpstr>
      <vt:lpstr>[Title of the investigation: specific, informative, under 15 words]</vt:lpstr>
      <vt:lpstr>Introduction &amp; objective</vt:lpstr>
      <vt:lpstr>Materials &amp; methods</vt:lpstr>
      <vt:lpstr>[Finding 1 stated as one sentence]</vt:lpstr>
      <vt:lpstr>[Finding 2 stated as one sentence]</vt:lpstr>
      <vt:lpstr>[Finding 3 stated as one sentence]</vt:lpstr>
      <vt:lpstr>How the findings fit together</vt:lpstr>
      <vt:lpstr>Conclusion &amp; acknowledgement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Oral Presentation Model Format</dc:title>
  <dc:subject/>
  <dc:creator/>
  <cp:lastModifiedBy>Editor</cp:lastModifiedBy>
  <cp:revision>2</cp:revision>
  <dcterms:created xsi:type="dcterms:W3CDTF">2026-10-06T15:39:56Z</dcterms:created>
  <dcterms:modified xsi:type="dcterms:W3CDTF">2026-10-06T15:41:15Z</dcterms:modified>
</cp:coreProperties>
</file>